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2"/>
  </p:notesMasterIdLst>
  <p:sldIdLst>
    <p:sldId id="256" r:id="rId2"/>
    <p:sldId id="275" r:id="rId3"/>
    <p:sldId id="277" r:id="rId4"/>
    <p:sldId id="279" r:id="rId5"/>
    <p:sldId id="280" r:id="rId6"/>
    <p:sldId id="281" r:id="rId7"/>
    <p:sldId id="283" r:id="rId8"/>
    <p:sldId id="284" r:id="rId9"/>
    <p:sldId id="285" r:id="rId10"/>
    <p:sldId id="286" r:id="rId11"/>
    <p:sldId id="287" r:id="rId12"/>
    <p:sldId id="289" r:id="rId13"/>
    <p:sldId id="290" r:id="rId14"/>
    <p:sldId id="291" r:id="rId15"/>
    <p:sldId id="292" r:id="rId16"/>
    <p:sldId id="293" r:id="rId17"/>
    <p:sldId id="294" r:id="rId18"/>
    <p:sldId id="295" r:id="rId19"/>
    <p:sldId id="296" r:id="rId20"/>
    <p:sldId id="297" r:id="rId21"/>
    <p:sldId id="298" r:id="rId22"/>
    <p:sldId id="299" r:id="rId23"/>
    <p:sldId id="300" r:id="rId24"/>
    <p:sldId id="301" r:id="rId25"/>
    <p:sldId id="302" r:id="rId26"/>
    <p:sldId id="303" r:id="rId27"/>
    <p:sldId id="304" r:id="rId28"/>
    <p:sldId id="312" r:id="rId29"/>
    <p:sldId id="313" r:id="rId30"/>
    <p:sldId id="310" r:id="rId31"/>
    <p:sldId id="314" r:id="rId32"/>
    <p:sldId id="315" r:id="rId33"/>
    <p:sldId id="316" r:id="rId34"/>
    <p:sldId id="317" r:id="rId35"/>
    <p:sldId id="320" r:id="rId36"/>
    <p:sldId id="311" r:id="rId37"/>
    <p:sldId id="318" r:id="rId38"/>
    <p:sldId id="319" r:id="rId39"/>
    <p:sldId id="322" r:id="rId40"/>
    <p:sldId id="323" r:id="rId41"/>
    <p:sldId id="324" r:id="rId42"/>
    <p:sldId id="321" r:id="rId43"/>
    <p:sldId id="325" r:id="rId44"/>
    <p:sldId id="328" r:id="rId45"/>
    <p:sldId id="326" r:id="rId46"/>
    <p:sldId id="327" r:id="rId47"/>
    <p:sldId id="329" r:id="rId48"/>
    <p:sldId id="307" r:id="rId49"/>
    <p:sldId id="330" r:id="rId50"/>
    <p:sldId id="308" r:id="rId51"/>
    <p:sldId id="331" r:id="rId52"/>
    <p:sldId id="309" r:id="rId53"/>
    <p:sldId id="332" r:id="rId54"/>
    <p:sldId id="334" r:id="rId55"/>
    <p:sldId id="335" r:id="rId56"/>
    <p:sldId id="336" r:id="rId57"/>
    <p:sldId id="305" r:id="rId58"/>
    <p:sldId id="337" r:id="rId59"/>
    <p:sldId id="306" r:id="rId60"/>
    <p:sldId id="271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744"/>
    <p:restoredTop sz="94591"/>
  </p:normalViewPr>
  <p:slideViewPr>
    <p:cSldViewPr snapToGrid="0" snapToObjects="1">
      <p:cViewPr varScale="1">
        <p:scale>
          <a:sx n="117" d="100"/>
          <a:sy n="117" d="100"/>
        </p:scale>
        <p:origin x="138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jpeg>
</file>

<file path=ppt/media/image18.tiff>
</file>

<file path=ppt/media/image19.tiff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5B52BA-3295-0343-9E28-A260A811DD10}" type="datetimeFigureOut">
              <a:rPr lang="en-US" smtClean="0"/>
              <a:t>28-Nov-18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FB5A5B-CC88-B64A-8F56-0DBE0ACA8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319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40" y="1122363"/>
            <a:ext cx="11490960" cy="238760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28-Nov-18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209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28-Nov-18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076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28-Nov-18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705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66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600"/>
            </a:lvl1pPr>
            <a:lvl2pPr>
              <a:defRPr sz="280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28-Nov-18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28-Nov-18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052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28-Nov-18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968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28-Nov-18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098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28-Nov-18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354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28-Nov-18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67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28-Nov-18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39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28-Nov-18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65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1D4A2-813C-F741-B481-C92B3A596030}" type="datetimeFigureOut">
              <a:rPr lang="en-US" smtClean="0"/>
              <a:t>28-Nov-18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00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xml/xpath_syntax.asp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11" Type="http://schemas.openxmlformats.org/officeDocument/2006/relationships/image" Target="../media/image10.png"/><Relationship Id="rId5" Type="http://schemas.openxmlformats.org/officeDocument/2006/relationships/image" Target="../media/image4.jpe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0393" y="1122363"/>
            <a:ext cx="11814372" cy="2967944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/>
              <a:t>Enterprise </a:t>
            </a:r>
            <a:r>
              <a:rPr lang="en-US" dirty="0" err="1" smtClean="0"/>
              <a:t>Programmering</a:t>
            </a:r>
            <a:r>
              <a:rPr lang="en-US" dirty="0" smtClean="0"/>
              <a:t> </a:t>
            </a:r>
            <a:r>
              <a:rPr lang="en-US" dirty="0" smtClean="0"/>
              <a:t>1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Lesson 09: Selenium and </a:t>
            </a:r>
            <a:r>
              <a:rPr lang="en-US" dirty="0" err="1" smtClean="0"/>
              <a:t>JaCoCo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5579" y="5112344"/>
            <a:ext cx="9144000" cy="1337441"/>
          </a:xfrm>
        </p:spPr>
        <p:txBody>
          <a:bodyPr>
            <a:normAutofit/>
          </a:bodyPr>
          <a:lstStyle/>
          <a:p>
            <a:pPr algn="r"/>
            <a:r>
              <a:rPr lang="en-US" dirty="0" smtClean="0"/>
              <a:t>Dr. Andrea </a:t>
            </a:r>
            <a:r>
              <a:rPr lang="en-US" dirty="0" smtClean="0"/>
              <a:t>Arcuri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59239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Knight Capital </a:t>
            </a:r>
            <a:r>
              <a:rPr lang="en-US" dirty="0" smtClean="0"/>
              <a:t>Group 2012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0045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$460 millions lost in 45 minutes of trading due to bug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61218" y="2926080"/>
            <a:ext cx="5469563" cy="364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9059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And I could go on the whole day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of 2013, </a:t>
            </a:r>
            <a:r>
              <a:rPr lang="en-US" dirty="0" smtClean="0"/>
              <a:t>estimated </a:t>
            </a:r>
            <a:r>
              <a:rPr lang="en-US" dirty="0"/>
              <a:t>that software testing </a:t>
            </a:r>
            <a:r>
              <a:rPr lang="en-US" dirty="0" smtClean="0"/>
              <a:t>costing </a:t>
            </a:r>
            <a:r>
              <a:rPr lang="en-US" b="1" dirty="0"/>
              <a:t>$312 billions </a:t>
            </a:r>
            <a:r>
              <a:rPr lang="en-US" dirty="0"/>
              <a:t>worldwide </a:t>
            </a:r>
            <a:endParaRPr lang="en-US" dirty="0" smtClean="0"/>
          </a:p>
          <a:p>
            <a:r>
              <a:rPr lang="en-US" dirty="0"/>
              <a:t>I</a:t>
            </a:r>
            <a:r>
              <a:rPr lang="en-US" dirty="0" smtClean="0"/>
              <a:t>n </a:t>
            </a:r>
            <a:r>
              <a:rPr lang="en-US" dirty="0"/>
              <a:t>2016, 548 recorded and documented </a:t>
            </a:r>
            <a:r>
              <a:rPr lang="en-US" dirty="0" smtClean="0"/>
              <a:t>software failures </a:t>
            </a:r>
            <a:r>
              <a:rPr lang="en-US" dirty="0"/>
              <a:t>impacted </a:t>
            </a:r>
            <a:r>
              <a:rPr lang="en-US" b="1" dirty="0"/>
              <a:t>4.4 billion </a:t>
            </a:r>
            <a:r>
              <a:rPr lang="en-US" dirty="0"/>
              <a:t>people and </a:t>
            </a:r>
            <a:r>
              <a:rPr lang="en-US" b="1" dirty="0"/>
              <a:t>$1.1 trillion </a:t>
            </a:r>
            <a:r>
              <a:rPr lang="en-US" dirty="0"/>
              <a:t>in assets worldwide</a:t>
            </a:r>
          </a:p>
        </p:txBody>
      </p:sp>
    </p:spTree>
    <p:extLst>
      <p:ext uri="{BB962C8B-B14F-4D97-AF65-F5344CB8AC3E}">
        <p14:creationId xmlns:p14="http://schemas.microsoft.com/office/powerpoint/2010/main" val="27687212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013" y="98089"/>
            <a:ext cx="12170420" cy="80822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Why??? A common problem… no tests!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2224" y="906309"/>
            <a:ext cx="6453115" cy="586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2415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749" y="1825624"/>
            <a:ext cx="11935752" cy="4947409"/>
          </a:xfrm>
        </p:spPr>
        <p:txBody>
          <a:bodyPr/>
          <a:lstStyle/>
          <a:p>
            <a:r>
              <a:rPr lang="en-US" dirty="0" smtClean="0"/>
              <a:t>Software has </a:t>
            </a:r>
            <a:r>
              <a:rPr lang="en-US" i="1" dirty="0" smtClean="0"/>
              <a:t>bugs, </a:t>
            </a:r>
            <a:r>
              <a:rPr lang="en-US" dirty="0" err="1" smtClean="0"/>
              <a:t>ie</a:t>
            </a:r>
            <a:r>
              <a:rPr lang="en-US" dirty="0" smtClean="0"/>
              <a:t> implementation mistakes</a:t>
            </a:r>
            <a:endParaRPr lang="en-US" i="1" dirty="0" smtClean="0"/>
          </a:p>
          <a:p>
            <a:r>
              <a:rPr lang="en-US" dirty="0" smtClean="0"/>
              <a:t>All developers write bugs, not just students, even senior developers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in the writing of the code of this course there were (and might still be) several bugs, which you can check by looking at the commit logs in the </a:t>
            </a:r>
            <a:r>
              <a:rPr lang="en-US" dirty="0" err="1" smtClean="0"/>
              <a:t>Git</a:t>
            </a:r>
            <a:r>
              <a:rPr lang="en-US" dirty="0" smtClean="0"/>
              <a:t> history</a:t>
            </a:r>
          </a:p>
          <a:p>
            <a:r>
              <a:rPr lang="en-US" dirty="0" smtClean="0"/>
              <a:t>Testing helps you to find bugs before it is delivered to customers</a:t>
            </a:r>
          </a:p>
          <a:p>
            <a:r>
              <a:rPr lang="en-US" dirty="0" smtClean="0"/>
              <a:t>However, testing does NOT guarantee the absence of bugs…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1300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Manual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09" y="1825625"/>
            <a:ext cx="11731653" cy="4720832"/>
          </a:xfrm>
        </p:spPr>
        <p:txBody>
          <a:bodyPr/>
          <a:lstStyle/>
          <a:p>
            <a:r>
              <a:rPr lang="en-US" dirty="0" smtClean="0"/>
              <a:t>Start the application you are developing</a:t>
            </a:r>
          </a:p>
          <a:p>
            <a:r>
              <a:rPr lang="en-US" dirty="0" smtClean="0"/>
              <a:t>Use it, and manually check if it is working correctly 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should not crash and should get expected behavior</a:t>
            </a:r>
          </a:p>
          <a:p>
            <a:r>
              <a:rPr lang="en-US" dirty="0" smtClean="0"/>
              <a:t>Try to follow common usage scenarios for the application</a:t>
            </a:r>
          </a:p>
          <a:p>
            <a:r>
              <a:rPr lang="en-US" dirty="0" smtClean="0"/>
              <a:t>Also try uncommon scenarios, to check if still working correctly</a:t>
            </a:r>
          </a:p>
          <a:p>
            <a:r>
              <a:rPr lang="en-US" i="1" dirty="0" smtClean="0"/>
              <a:t>Software Tester</a:t>
            </a:r>
            <a:r>
              <a:rPr lang="en-US" dirty="0" smtClean="0"/>
              <a:t>: an employee whose work is to test the application before each new release/feature  </a:t>
            </a:r>
            <a:endParaRPr lang="en-US" dirty="0"/>
          </a:p>
        </p:txBody>
      </p:sp>
      <p:pic>
        <p:nvPicPr>
          <p:cNvPr id="1026" name="Picture 2" descr="Image result for manual test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536717" y="160365"/>
            <a:ext cx="2181225" cy="2095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3500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of Manual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485" y="1825625"/>
            <a:ext cx="11717267" cy="47532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Many people finds it </a:t>
            </a:r>
            <a:r>
              <a:rPr lang="en-US" i="1" dirty="0" smtClean="0"/>
              <a:t>boring…</a:t>
            </a:r>
            <a:endParaRPr lang="en-US" dirty="0" smtClean="0"/>
          </a:p>
          <a:p>
            <a:r>
              <a:rPr lang="en-US" dirty="0" smtClean="0"/>
              <a:t>It is not </a:t>
            </a:r>
            <a:r>
              <a:rPr lang="en-US" i="1" dirty="0" smtClean="0"/>
              <a:t>systematic: </a:t>
            </a:r>
            <a:r>
              <a:rPr lang="en-US" dirty="0" smtClean="0"/>
              <a:t>a manual procedure can miss/forget to test important scenarios and edge cases</a:t>
            </a:r>
          </a:p>
          <a:p>
            <a:r>
              <a:rPr lang="en-US" dirty="0" smtClean="0"/>
              <a:t>It is </a:t>
            </a:r>
            <a:r>
              <a:rPr lang="en-US" i="1" dirty="0" smtClean="0"/>
              <a:t>expensive</a:t>
            </a:r>
            <a:r>
              <a:rPr lang="en-US" dirty="0" smtClean="0"/>
              <a:t>: software testers still need a salary to feed their families…</a:t>
            </a:r>
          </a:p>
          <a:p>
            <a:r>
              <a:rPr lang="en-US" dirty="0" smtClean="0"/>
              <a:t>Every time there is a code change, new bugs might be introduced, and previous testing is invalidated </a:t>
            </a:r>
          </a:p>
          <a:p>
            <a:pPr lvl="1"/>
            <a:r>
              <a:rPr lang="en-US" dirty="0" err="1" smtClean="0"/>
              <a:t>ie</a:t>
            </a:r>
            <a:r>
              <a:rPr lang="en-US" dirty="0" smtClean="0"/>
              <a:t>, have to do it again, and again, and again, and …</a:t>
            </a:r>
          </a:p>
          <a:p>
            <a:r>
              <a:rPr lang="en-US" dirty="0" smtClean="0"/>
              <a:t>Still, you need to have a manual testing phase (</a:t>
            </a:r>
            <a:r>
              <a:rPr lang="en-US" dirty="0" err="1" smtClean="0"/>
              <a:t>eg</a:t>
            </a:r>
            <a:r>
              <a:rPr lang="en-US" dirty="0" smtClean="0"/>
              <a:t> before a major release to customers), but you also need something more besides manual 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9597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Beta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6216" y="1526219"/>
            <a:ext cx="11919568" cy="311860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 type of manual testing you might be familiar with, especially in regards to video-games</a:t>
            </a:r>
          </a:p>
          <a:p>
            <a:r>
              <a:rPr lang="en-US" dirty="0" smtClean="0"/>
              <a:t>Release the software in a “</a:t>
            </a:r>
            <a:r>
              <a:rPr lang="en-US" i="1" dirty="0" smtClean="0"/>
              <a:t>beta</a:t>
            </a:r>
            <a:r>
              <a:rPr lang="en-US" dirty="0" smtClean="0"/>
              <a:t>” state to a group of potential users, which will test it for </a:t>
            </a:r>
            <a:r>
              <a:rPr lang="en-US" i="1" dirty="0" smtClean="0"/>
              <a:t>free</a:t>
            </a:r>
            <a:r>
              <a:rPr lang="en-US" dirty="0" smtClean="0"/>
              <a:t>!</a:t>
            </a:r>
          </a:p>
          <a:p>
            <a:r>
              <a:rPr lang="en-US" dirty="0" smtClean="0"/>
              <a:t>Very common in online games, especially to test large loads on servers before a main release</a:t>
            </a:r>
          </a:p>
          <a:p>
            <a:endParaRPr lang="en-US" dirty="0"/>
          </a:p>
        </p:txBody>
      </p:sp>
      <p:pic>
        <p:nvPicPr>
          <p:cNvPr id="2050" name="Picture 2" descr="Image result for gwent be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80307" y="4747465"/>
            <a:ext cx="3346534" cy="1882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hearthstone bet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21805" y="4747465"/>
            <a:ext cx="3383280" cy="1903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7101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Depends on Context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6225" y="1825624"/>
            <a:ext cx="11715750" cy="4879976"/>
          </a:xfrm>
        </p:spPr>
        <p:txBody>
          <a:bodyPr/>
          <a:lstStyle/>
          <a:p>
            <a:r>
              <a:rPr lang="en-US" dirty="0" smtClean="0"/>
              <a:t>If there is a bug in a video-game, players will just have a to wait for a </a:t>
            </a:r>
            <a:r>
              <a:rPr lang="en-US" i="1" dirty="0" smtClean="0"/>
              <a:t>patch</a:t>
            </a:r>
            <a:r>
              <a:rPr lang="en-US" dirty="0" smtClean="0"/>
              <a:t>…</a:t>
            </a:r>
          </a:p>
          <a:p>
            <a:pPr lvl="1"/>
            <a:r>
              <a:rPr lang="en-US" dirty="0" smtClean="0"/>
              <a:t>although if too </a:t>
            </a:r>
            <a:r>
              <a:rPr lang="en-US" dirty="0"/>
              <a:t>many bugs at </a:t>
            </a:r>
            <a:r>
              <a:rPr lang="en-US" dirty="0" smtClean="0"/>
              <a:t>launch, it will hurt sales…</a:t>
            </a:r>
          </a:p>
          <a:p>
            <a:r>
              <a:rPr lang="en-US" dirty="0" smtClean="0"/>
              <a:t>If there is a bug in an </a:t>
            </a:r>
            <a:r>
              <a:rPr lang="en-US" i="1" dirty="0" smtClean="0"/>
              <a:t>enterprise</a:t>
            </a:r>
            <a:r>
              <a:rPr lang="en-US" dirty="0" smtClean="0"/>
              <a:t> system dealing with critical assets (e.g., a bank), you might be screwed…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3737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Automated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1" y="1825624"/>
            <a:ext cx="11934824" cy="4937126"/>
          </a:xfrm>
        </p:spPr>
        <p:txBody>
          <a:bodyPr/>
          <a:lstStyle/>
          <a:p>
            <a:r>
              <a:rPr lang="en-US" dirty="0" smtClean="0"/>
              <a:t>Write code that can automatically run tests against an application, or parts of it (e.g., single functions or classes)</a:t>
            </a:r>
          </a:p>
          <a:p>
            <a:r>
              <a:rPr lang="en-US" i="1" dirty="0" smtClean="0"/>
              <a:t>Benefits</a:t>
            </a:r>
            <a:r>
              <a:rPr lang="en-US" dirty="0" smtClean="0"/>
              <a:t>: </a:t>
            </a:r>
          </a:p>
          <a:p>
            <a:pPr lvl="1"/>
            <a:r>
              <a:rPr lang="en-US" dirty="0" smtClean="0"/>
              <a:t>you can test single parts of the application</a:t>
            </a:r>
          </a:p>
          <a:p>
            <a:pPr lvl="1"/>
            <a:r>
              <a:rPr lang="en-US" i="1" dirty="0" smtClean="0"/>
              <a:t>can re-execute all tests every time there is a code change to see if these new changes break current functionalities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00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Kinds of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8150" y="1825624"/>
            <a:ext cx="10915650" cy="4670425"/>
          </a:xfrm>
        </p:spPr>
        <p:txBody>
          <a:bodyPr>
            <a:normAutofit lnSpcReduction="10000"/>
          </a:bodyPr>
          <a:lstStyle/>
          <a:p>
            <a:r>
              <a:rPr lang="en-US" i="1" dirty="0" smtClean="0"/>
              <a:t>Unit Testing</a:t>
            </a:r>
          </a:p>
          <a:p>
            <a:pPr lvl="1"/>
            <a:r>
              <a:rPr lang="en-US" dirty="0" smtClean="0"/>
              <a:t>test units (functions/classes) in isolation</a:t>
            </a:r>
          </a:p>
          <a:p>
            <a:r>
              <a:rPr lang="en-US" i="1" dirty="0" smtClean="0"/>
              <a:t>Integration Testing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cenarios in which different components are involved</a:t>
            </a:r>
          </a:p>
          <a:p>
            <a:r>
              <a:rPr lang="en-US" i="1" dirty="0" smtClean="0"/>
              <a:t>System Testing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est the </a:t>
            </a:r>
            <a:r>
              <a:rPr lang="en-US" i="1" dirty="0" smtClean="0"/>
              <a:t>whole</a:t>
            </a:r>
            <a:r>
              <a:rPr lang="en-US" dirty="0" smtClean="0"/>
              <a:t> application, going through the same interfaces (e.g., a GUI) that a user would use to interact with it</a:t>
            </a:r>
          </a:p>
          <a:p>
            <a:r>
              <a:rPr lang="en-US" dirty="0" smtClean="0"/>
              <a:t>But there are many others </a:t>
            </a:r>
          </a:p>
          <a:p>
            <a:pPr lvl="1"/>
            <a:r>
              <a:rPr lang="en-US" dirty="0" smtClean="0"/>
              <a:t>User Testing, Security Testing, Performance Testing, Robustness Testing, etc.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504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these slides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These slides are just high level overviews of the topics covered in class</a:t>
            </a:r>
          </a:p>
          <a:p>
            <a:r>
              <a:rPr lang="en-US" dirty="0"/>
              <a:t>T</a:t>
            </a:r>
            <a:r>
              <a:rPr lang="en-US" dirty="0" smtClean="0"/>
              <a:t>he details are directly in the code comments on the </a:t>
            </a:r>
            <a:r>
              <a:rPr lang="en-US" dirty="0" err="1" smtClean="0"/>
              <a:t>Git</a:t>
            </a:r>
            <a:r>
              <a:rPr lang="en-US" dirty="0" smtClean="0"/>
              <a:t> repository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9365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Tests in Java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825625"/>
            <a:ext cx="11734800" cy="4889500"/>
          </a:xfrm>
        </p:spPr>
        <p:txBody>
          <a:bodyPr/>
          <a:lstStyle/>
          <a:p>
            <a:r>
              <a:rPr lang="en-US" dirty="0" smtClean="0"/>
              <a:t>The main framework is </a:t>
            </a:r>
            <a:r>
              <a:rPr lang="en-US" i="1" dirty="0" smtClean="0"/>
              <a:t>JUnit</a:t>
            </a:r>
          </a:p>
          <a:p>
            <a:pPr lvl="1"/>
            <a:r>
              <a:rPr lang="en-US" dirty="0"/>
              <a:t>o</a:t>
            </a:r>
            <a:r>
              <a:rPr lang="en-US" dirty="0" smtClean="0"/>
              <a:t>thers are like for example </a:t>
            </a:r>
            <a:r>
              <a:rPr lang="en-US" i="1" dirty="0" err="1" smtClean="0"/>
              <a:t>TestNG</a:t>
            </a:r>
            <a:r>
              <a:rPr lang="en-US" dirty="0" smtClean="0"/>
              <a:t> and </a:t>
            </a:r>
            <a:r>
              <a:rPr lang="en-US" i="1" dirty="0" smtClean="0"/>
              <a:t>Spock</a:t>
            </a:r>
          </a:p>
          <a:p>
            <a:r>
              <a:rPr lang="en-US" dirty="0" smtClean="0"/>
              <a:t>Not just for unit testing, but any kind of testing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the </a:t>
            </a:r>
            <a:r>
              <a:rPr lang="en-US" dirty="0" err="1" smtClean="0"/>
              <a:t>Arquilliain</a:t>
            </a:r>
            <a:r>
              <a:rPr lang="en-US" dirty="0" smtClean="0"/>
              <a:t> and Spring service tests can be considered as </a:t>
            </a:r>
            <a:r>
              <a:rPr lang="en-US" i="1" dirty="0" smtClean="0"/>
              <a:t>integration 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1602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Maven and 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5" y="1825624"/>
            <a:ext cx="11839575" cy="4822825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Maven can run tests as part of the build</a:t>
            </a:r>
          </a:p>
          <a:p>
            <a:r>
              <a:rPr lang="en-US" dirty="0" smtClean="0"/>
              <a:t>It makes distinctions between </a:t>
            </a:r>
            <a:r>
              <a:rPr lang="en-US" i="1" dirty="0" smtClean="0"/>
              <a:t>unit</a:t>
            </a:r>
            <a:r>
              <a:rPr lang="en-US" dirty="0" smtClean="0"/>
              <a:t> and </a:t>
            </a:r>
            <a:r>
              <a:rPr lang="en-US" i="1" dirty="0" smtClean="0"/>
              <a:t>integration</a:t>
            </a:r>
            <a:r>
              <a:rPr lang="en-US" dirty="0" smtClean="0"/>
              <a:t> tests</a:t>
            </a:r>
          </a:p>
          <a:p>
            <a:r>
              <a:rPr lang="en-US" dirty="0" smtClean="0"/>
              <a:t>But these are JUST names, and NOT necessarily related to the concepts of unit and integration testing</a:t>
            </a:r>
          </a:p>
          <a:p>
            <a:pPr lvl="1"/>
            <a:r>
              <a:rPr lang="en-US" dirty="0" err="1" smtClean="0"/>
              <a:t>ie</a:t>
            </a:r>
            <a:r>
              <a:rPr lang="en-US" dirty="0" smtClean="0"/>
              <a:t>, could run unit tests in Maven like they were integration ones</a:t>
            </a:r>
          </a:p>
          <a:p>
            <a:r>
              <a:rPr lang="en-US" i="1" dirty="0"/>
              <a:t>u</a:t>
            </a:r>
            <a:r>
              <a:rPr lang="en-US" i="1" dirty="0" smtClean="0"/>
              <a:t>nit</a:t>
            </a:r>
            <a:r>
              <a:rPr lang="en-US" dirty="0" smtClean="0"/>
              <a:t>: run by Surefire plugin, name pattern “*Test.java”, executed BEFORE the “</a:t>
            </a:r>
            <a:r>
              <a:rPr lang="en-US" dirty="0" err="1" smtClean="0"/>
              <a:t>mvn</a:t>
            </a:r>
            <a:r>
              <a:rPr lang="en-US" dirty="0" smtClean="0"/>
              <a:t> package” phase (jar/war file not built yet)</a:t>
            </a:r>
          </a:p>
          <a:p>
            <a:r>
              <a:rPr lang="en-US" i="1" dirty="0"/>
              <a:t>i</a:t>
            </a:r>
            <a:r>
              <a:rPr lang="en-US" i="1" dirty="0" smtClean="0"/>
              <a:t>ntegration</a:t>
            </a:r>
            <a:r>
              <a:rPr lang="en-US" dirty="0" smtClean="0"/>
              <a:t>: run by Failsafe plugin, name pattern “*IT.java”, executed AFTER </a:t>
            </a:r>
            <a:r>
              <a:rPr lang="en-US" dirty="0"/>
              <a:t>“</a:t>
            </a:r>
            <a:r>
              <a:rPr lang="en-US" dirty="0" err="1"/>
              <a:t>mvn</a:t>
            </a:r>
            <a:r>
              <a:rPr lang="en-US" dirty="0"/>
              <a:t> package</a:t>
            </a:r>
            <a:r>
              <a:rPr lang="en-US" dirty="0" smtClean="0"/>
              <a:t>” (so can use the built JAR/WAR file)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7753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to use “*IT.java”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7175" y="1825624"/>
            <a:ext cx="11630025" cy="4841875"/>
          </a:xfrm>
        </p:spPr>
        <p:txBody>
          <a:bodyPr/>
          <a:lstStyle/>
          <a:p>
            <a:r>
              <a:rPr lang="en-US" dirty="0" smtClean="0"/>
              <a:t>If your tests need to use the generated JAR/WAR file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you want to start the actual built application</a:t>
            </a:r>
          </a:p>
          <a:p>
            <a:r>
              <a:rPr lang="en-US" dirty="0" smtClean="0"/>
              <a:t>If your tests are </a:t>
            </a:r>
            <a:r>
              <a:rPr lang="en-US" i="1" dirty="0" smtClean="0"/>
              <a:t>long</a:t>
            </a:r>
            <a:r>
              <a:rPr lang="en-US" dirty="0" smtClean="0"/>
              <a:t> to execute (e.g., system tests), and you do not want to run them each time you just need to do a “</a:t>
            </a:r>
            <a:r>
              <a:rPr lang="en-US" i="1" dirty="0" err="1" smtClean="0"/>
              <a:t>mvn</a:t>
            </a:r>
            <a:r>
              <a:rPr lang="en-US" i="1" dirty="0" smtClean="0"/>
              <a:t> package</a:t>
            </a:r>
            <a:r>
              <a:rPr lang="en-US" dirty="0" smtClean="0"/>
              <a:t>”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you just want to quickly build the application for some manual testing, although you still want to run the quick unit tests, just in case</a:t>
            </a:r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7137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Selenium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6453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Selenium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549" y="1825624"/>
            <a:ext cx="11763375" cy="4937125"/>
          </a:xfrm>
        </p:spPr>
        <p:txBody>
          <a:bodyPr/>
          <a:lstStyle/>
          <a:p>
            <a:r>
              <a:rPr lang="en-US" dirty="0" smtClean="0"/>
              <a:t>Tool that enables you to interact and control a browser from code</a:t>
            </a:r>
          </a:p>
          <a:p>
            <a:r>
              <a:rPr lang="en-US" dirty="0" smtClean="0"/>
              <a:t>Written in Java, but used as a tool in many different languages, </a:t>
            </a:r>
            <a:r>
              <a:rPr lang="en-US" dirty="0" err="1" smtClean="0"/>
              <a:t>eg</a:t>
            </a:r>
            <a:r>
              <a:rPr lang="en-US" dirty="0" smtClean="0"/>
              <a:t> C#/</a:t>
            </a:r>
            <a:r>
              <a:rPr lang="en-US" dirty="0" err="1" smtClean="0"/>
              <a:t>.Net</a:t>
            </a:r>
            <a:endParaRPr lang="en-US" dirty="0" smtClean="0"/>
          </a:p>
          <a:p>
            <a:r>
              <a:rPr lang="en-US" dirty="0" smtClean="0"/>
              <a:t>Main use: ability to write </a:t>
            </a:r>
            <a:r>
              <a:rPr lang="en-US" i="1" dirty="0" smtClean="0"/>
              <a:t>system tests</a:t>
            </a:r>
            <a:r>
              <a:rPr lang="en-US" dirty="0" smtClean="0"/>
              <a:t> for web applications, in which you first start the server, and then control the browser (</a:t>
            </a:r>
            <a:r>
              <a:rPr lang="en-US" dirty="0" err="1" smtClean="0"/>
              <a:t>eg</a:t>
            </a:r>
            <a:r>
              <a:rPr lang="en-US" dirty="0" smtClean="0"/>
              <a:t> click buttons) like it was a real user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5282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Selenium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7175" y="1825625"/>
            <a:ext cx="11630025" cy="4832350"/>
          </a:xfrm>
        </p:spPr>
        <p:txBody>
          <a:bodyPr/>
          <a:lstStyle/>
          <a:p>
            <a:r>
              <a:rPr lang="en-US" dirty="0" smtClean="0"/>
              <a:t>In Java, imported as a JAR library</a:t>
            </a:r>
          </a:p>
          <a:p>
            <a:r>
              <a:rPr lang="en-US" dirty="0" smtClean="0"/>
              <a:t>Can be called directly from JUnit</a:t>
            </a:r>
          </a:p>
          <a:p>
            <a:r>
              <a:rPr lang="en-US" b="1" dirty="0" smtClean="0"/>
              <a:t>MUST</a:t>
            </a:r>
            <a:r>
              <a:rPr lang="en-US" dirty="0" smtClean="0"/>
              <a:t> have a browser (e.g., Chrome) AND the Selenium </a:t>
            </a:r>
            <a:r>
              <a:rPr lang="en-US" i="1" dirty="0" smtClean="0"/>
              <a:t>drivers </a:t>
            </a:r>
            <a:r>
              <a:rPr lang="en-US" dirty="0" smtClean="0"/>
              <a:t>for such browser (which you need to install separately)</a:t>
            </a:r>
          </a:p>
          <a:p>
            <a:pPr lvl="1"/>
            <a:r>
              <a:rPr lang="en-US" dirty="0" smtClean="0"/>
              <a:t>Note: can also use Docker to run an image with a browser and drivers already configured… but then it is more difficult to debug, as no simple direct access to the browser GUI running inside the Docker image</a:t>
            </a:r>
          </a:p>
          <a:p>
            <a:r>
              <a:rPr lang="en-US" dirty="0" smtClean="0"/>
              <a:t>Note: can run same tests against different browsers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6399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 Interactions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700" y="1825624"/>
            <a:ext cx="11734800" cy="4822825"/>
          </a:xfrm>
        </p:spPr>
        <p:txBody>
          <a:bodyPr/>
          <a:lstStyle/>
          <a:p>
            <a:r>
              <a:rPr lang="en-US" dirty="0" smtClean="0"/>
              <a:t>For Selenium to interact with the HTML components, it needs to </a:t>
            </a:r>
            <a:r>
              <a:rPr lang="en-US" i="1" dirty="0" smtClean="0"/>
              <a:t>locate</a:t>
            </a:r>
            <a:r>
              <a:rPr lang="en-US" dirty="0" smtClean="0"/>
              <a:t> them first</a:t>
            </a:r>
          </a:p>
          <a:p>
            <a:r>
              <a:rPr lang="en-US" i="1" dirty="0" smtClean="0"/>
              <a:t>Easiest</a:t>
            </a:r>
            <a:r>
              <a:rPr lang="en-US" dirty="0" smtClean="0"/>
              <a:t> way is to add “id” attributes to the HTML tags we want to click on or type inputs in</a:t>
            </a:r>
          </a:p>
          <a:p>
            <a:r>
              <a:rPr lang="en-US" dirty="0" smtClean="0"/>
              <a:t> At times though, we need more sophisticate </a:t>
            </a:r>
            <a:r>
              <a:rPr lang="en-US" i="1" dirty="0" smtClean="0"/>
              <a:t>queries 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check how many rows there are in a table, or how many tags have a specific attribute</a:t>
            </a:r>
          </a:p>
          <a:p>
            <a:pPr lvl="1"/>
            <a:r>
              <a:rPr lang="en-US" dirty="0" smtClean="0"/>
              <a:t>Needed for validation: e.g., after you click a button, you want to check that indeed a new row was added on a displayed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0941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075" y="1825625"/>
            <a:ext cx="11753850" cy="4794250"/>
          </a:xfrm>
        </p:spPr>
        <p:txBody>
          <a:bodyPr>
            <a:normAutofit/>
          </a:bodyPr>
          <a:lstStyle/>
          <a:p>
            <a:r>
              <a:rPr lang="en-US" dirty="0" smtClean="0"/>
              <a:t>Query language on tags in HTML/XML documents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www.w3schools.com/xml/xpath_syntax.asp</a:t>
            </a:r>
            <a:endParaRPr lang="en-US" dirty="0" smtClean="0"/>
          </a:p>
          <a:p>
            <a:r>
              <a:rPr lang="en-US" dirty="0" smtClean="0"/>
              <a:t>A HTML/XML document can be represented as a tree, on which tags/nodes can be identified with a </a:t>
            </a:r>
            <a:r>
              <a:rPr lang="en-US" i="1" dirty="0" smtClean="0"/>
              <a:t>path</a:t>
            </a:r>
          </a:p>
          <a:p>
            <a:r>
              <a:rPr lang="en-US" dirty="0" smtClean="0"/>
              <a:t>A path expression can match several tags/nodes</a:t>
            </a:r>
          </a:p>
          <a:p>
            <a:r>
              <a:rPr lang="en-US" dirty="0" smtClean="0"/>
              <a:t>An alternative to XPath is “CSS Selectors”</a:t>
            </a:r>
          </a:p>
        </p:txBody>
      </p:sp>
    </p:spTree>
    <p:extLst>
      <p:ext uri="{BB962C8B-B14F-4D97-AF65-F5344CB8AC3E}">
        <p14:creationId xmlns:p14="http://schemas.microsoft.com/office/powerpoint/2010/main" val="15262825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1335" y="142961"/>
            <a:ext cx="11753009" cy="563705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8448" y="6207853"/>
            <a:ext cx="60088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Recall first example of web page we had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816954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073815" y="693683"/>
            <a:ext cx="177887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&lt;HTML&gt;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62106" y="1937519"/>
            <a:ext cx="161886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&lt;head&gt;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66620" y="3315580"/>
            <a:ext cx="14098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&lt;title&gt;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062746" y="1937519"/>
            <a:ext cx="160345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&lt;body&gt;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562865" y="3386742"/>
            <a:ext cx="119745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&lt;h2&gt;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462657" y="3386742"/>
            <a:ext cx="1048499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ul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258539" y="4630578"/>
            <a:ext cx="9886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632306" y="4647252"/>
            <a:ext cx="94641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288260" y="6021560"/>
            <a:ext cx="958975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654813" y="6021560"/>
            <a:ext cx="9013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44394" y="3386742"/>
            <a:ext cx="1040162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62965" y="3386742"/>
            <a:ext cx="95499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9921765" y="3386742"/>
            <a:ext cx="12237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&lt;div&gt;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8923283" y="4630578"/>
            <a:ext cx="134269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img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0956313" y="4630578"/>
            <a:ext cx="93351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956313" y="6021560"/>
            <a:ext cx="958975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>
            <a:stCxn id="5" idx="7"/>
            <a:endCxn id="4" idx="4"/>
          </p:cNvCxnSpPr>
          <p:nvPr/>
        </p:nvCxnSpPr>
        <p:spPr>
          <a:xfrm flipV="1">
            <a:off x="1643890" y="1426997"/>
            <a:ext cx="2319363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9" idx="0"/>
            <a:endCxn id="7" idx="4"/>
          </p:cNvCxnSpPr>
          <p:nvPr/>
        </p:nvCxnSpPr>
        <p:spPr>
          <a:xfrm flipV="1">
            <a:off x="4986907" y="2670833"/>
            <a:ext cx="1877568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0"/>
            <a:endCxn id="7" idx="4"/>
          </p:cNvCxnSpPr>
          <p:nvPr/>
        </p:nvCxnSpPr>
        <p:spPr>
          <a:xfrm flipV="1">
            <a:off x="3161592" y="2670833"/>
            <a:ext cx="3702883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7" idx="1"/>
            <a:endCxn id="4" idx="4"/>
          </p:cNvCxnSpPr>
          <p:nvPr/>
        </p:nvCxnSpPr>
        <p:spPr>
          <a:xfrm flipH="1" flipV="1">
            <a:off x="3963253" y="1426997"/>
            <a:ext cx="2334314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5" idx="4"/>
          </p:cNvCxnSpPr>
          <p:nvPr/>
        </p:nvCxnSpPr>
        <p:spPr>
          <a:xfrm flipV="1">
            <a:off x="1071537" y="2670833"/>
            <a:ext cx="0" cy="64474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2" idx="0"/>
            <a:endCxn id="10" idx="4"/>
          </p:cNvCxnSpPr>
          <p:nvPr/>
        </p:nvCxnSpPr>
        <p:spPr>
          <a:xfrm flipH="1" flipV="1">
            <a:off x="5752887" y="5363892"/>
            <a:ext cx="14861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0" idx="0"/>
            <a:endCxn id="9" idx="4"/>
          </p:cNvCxnSpPr>
          <p:nvPr/>
        </p:nvCxnSpPr>
        <p:spPr>
          <a:xfrm flipH="1" flipV="1">
            <a:off x="4986907" y="4120056"/>
            <a:ext cx="76598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3" idx="0"/>
            <a:endCxn id="11" idx="4"/>
          </p:cNvCxnSpPr>
          <p:nvPr/>
        </p:nvCxnSpPr>
        <p:spPr>
          <a:xfrm flipV="1">
            <a:off x="4105511" y="5380566"/>
            <a:ext cx="1" cy="6409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0"/>
            <a:endCxn id="9" idx="4"/>
          </p:cNvCxnSpPr>
          <p:nvPr/>
        </p:nvCxnSpPr>
        <p:spPr>
          <a:xfrm flipV="1">
            <a:off x="4105512" y="4120056"/>
            <a:ext cx="881395" cy="5271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7" idx="0"/>
            <a:endCxn id="16" idx="4"/>
          </p:cNvCxnSpPr>
          <p:nvPr/>
        </p:nvCxnSpPr>
        <p:spPr>
          <a:xfrm flipV="1">
            <a:off x="9594632" y="4120056"/>
            <a:ext cx="93900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0"/>
            <a:endCxn id="7" idx="4"/>
          </p:cNvCxnSpPr>
          <p:nvPr/>
        </p:nvCxnSpPr>
        <p:spPr>
          <a:xfrm flipH="1" flipV="1">
            <a:off x="6864475" y="2670833"/>
            <a:ext cx="366915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5" idx="0"/>
            <a:endCxn id="7" idx="4"/>
          </p:cNvCxnSpPr>
          <p:nvPr/>
        </p:nvCxnSpPr>
        <p:spPr>
          <a:xfrm flipH="1" flipV="1">
            <a:off x="6864475" y="2670833"/>
            <a:ext cx="187598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4" idx="0"/>
            <a:endCxn id="7" idx="4"/>
          </p:cNvCxnSpPr>
          <p:nvPr/>
        </p:nvCxnSpPr>
        <p:spPr>
          <a:xfrm flipV="1">
            <a:off x="6864475" y="2670833"/>
            <a:ext cx="0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18" idx="0"/>
            <a:endCxn id="16" idx="4"/>
          </p:cNvCxnSpPr>
          <p:nvPr/>
        </p:nvCxnSpPr>
        <p:spPr>
          <a:xfrm flipH="1" flipV="1">
            <a:off x="10533632" y="4120056"/>
            <a:ext cx="889439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19" idx="0"/>
            <a:endCxn id="18" idx="4"/>
          </p:cNvCxnSpPr>
          <p:nvPr/>
        </p:nvCxnSpPr>
        <p:spPr>
          <a:xfrm flipH="1" flipV="1">
            <a:off x="11423071" y="5363892"/>
            <a:ext cx="12730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222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Testing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7004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XPath: Path Expressions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“</a:t>
            </a:r>
            <a:r>
              <a:rPr lang="en-US" dirty="0" err="1"/>
              <a:t>nodename</a:t>
            </a:r>
            <a:r>
              <a:rPr lang="en-US" dirty="0"/>
              <a:t>”: select all tags with given node name</a:t>
            </a:r>
          </a:p>
          <a:p>
            <a:r>
              <a:rPr lang="en-US" dirty="0"/>
              <a:t>“/”: select from root node</a:t>
            </a:r>
          </a:p>
          <a:p>
            <a:r>
              <a:rPr lang="en-US" dirty="0"/>
              <a:t>“//”: select </a:t>
            </a:r>
            <a:r>
              <a:rPr lang="en-US" dirty="0" smtClean="0"/>
              <a:t>anywhere </a:t>
            </a:r>
            <a:r>
              <a:rPr lang="en-US" dirty="0"/>
              <a:t>inside current sub-tree</a:t>
            </a:r>
          </a:p>
          <a:p>
            <a:r>
              <a:rPr lang="en-US" dirty="0"/>
              <a:t>“.”: select current node</a:t>
            </a:r>
          </a:p>
          <a:p>
            <a:r>
              <a:rPr lang="en-US" dirty="0"/>
              <a:t>“..”: select parent of current node</a:t>
            </a:r>
          </a:p>
          <a:p>
            <a:r>
              <a:rPr lang="en-US" dirty="0"/>
              <a:t>“@”: select attribute</a:t>
            </a:r>
          </a:p>
          <a:p>
            <a:r>
              <a:rPr lang="en-US" dirty="0" smtClean="0"/>
              <a:t>“*”: select all nodes</a:t>
            </a:r>
          </a:p>
          <a:p>
            <a:r>
              <a:rPr lang="en-US" dirty="0" smtClean="0"/>
              <a:t>“@*”: select all attributes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2847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073815" y="693683"/>
            <a:ext cx="177887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&lt;HTML&gt;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62106" y="1937519"/>
            <a:ext cx="161886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&lt;head&gt;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66620" y="3315580"/>
            <a:ext cx="14098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&lt;title&gt;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062746" y="1937519"/>
            <a:ext cx="160345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&lt;body&gt;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562865" y="3386742"/>
            <a:ext cx="119745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&lt;h2&gt;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462657" y="3386742"/>
            <a:ext cx="1048499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ul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258539" y="4630578"/>
            <a:ext cx="9886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632306" y="4647252"/>
            <a:ext cx="94641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288260" y="6021560"/>
            <a:ext cx="958975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654813" y="6021560"/>
            <a:ext cx="9013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44394" y="3386742"/>
            <a:ext cx="1040162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62965" y="3386742"/>
            <a:ext cx="954994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9921765" y="3386742"/>
            <a:ext cx="12237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&lt;div&gt;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8923283" y="4630578"/>
            <a:ext cx="134269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img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0956313" y="4630578"/>
            <a:ext cx="933516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956313" y="6021560"/>
            <a:ext cx="958975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>
            <a:stCxn id="5" idx="7"/>
            <a:endCxn id="4" idx="4"/>
          </p:cNvCxnSpPr>
          <p:nvPr/>
        </p:nvCxnSpPr>
        <p:spPr>
          <a:xfrm flipV="1">
            <a:off x="1643890" y="1426997"/>
            <a:ext cx="2319363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9" idx="0"/>
            <a:endCxn id="7" idx="4"/>
          </p:cNvCxnSpPr>
          <p:nvPr/>
        </p:nvCxnSpPr>
        <p:spPr>
          <a:xfrm flipV="1">
            <a:off x="4986907" y="2670833"/>
            <a:ext cx="1877568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0"/>
            <a:endCxn id="7" idx="4"/>
          </p:cNvCxnSpPr>
          <p:nvPr/>
        </p:nvCxnSpPr>
        <p:spPr>
          <a:xfrm flipV="1">
            <a:off x="3161592" y="2670833"/>
            <a:ext cx="3702883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7" idx="1"/>
            <a:endCxn id="4" idx="4"/>
          </p:cNvCxnSpPr>
          <p:nvPr/>
        </p:nvCxnSpPr>
        <p:spPr>
          <a:xfrm flipH="1" flipV="1">
            <a:off x="3963253" y="1426997"/>
            <a:ext cx="2334314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5" idx="4"/>
          </p:cNvCxnSpPr>
          <p:nvPr/>
        </p:nvCxnSpPr>
        <p:spPr>
          <a:xfrm flipV="1">
            <a:off x="1071537" y="2670833"/>
            <a:ext cx="0" cy="64474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2" idx="0"/>
            <a:endCxn id="10" idx="4"/>
          </p:cNvCxnSpPr>
          <p:nvPr/>
        </p:nvCxnSpPr>
        <p:spPr>
          <a:xfrm flipH="1" flipV="1">
            <a:off x="5752887" y="5363892"/>
            <a:ext cx="14861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0" idx="0"/>
            <a:endCxn id="9" idx="4"/>
          </p:cNvCxnSpPr>
          <p:nvPr/>
        </p:nvCxnSpPr>
        <p:spPr>
          <a:xfrm flipH="1" flipV="1">
            <a:off x="4986907" y="4120056"/>
            <a:ext cx="76598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3" idx="0"/>
            <a:endCxn id="11" idx="4"/>
          </p:cNvCxnSpPr>
          <p:nvPr/>
        </p:nvCxnSpPr>
        <p:spPr>
          <a:xfrm flipV="1">
            <a:off x="4105511" y="5380566"/>
            <a:ext cx="1" cy="6409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0"/>
            <a:endCxn id="9" idx="4"/>
          </p:cNvCxnSpPr>
          <p:nvPr/>
        </p:nvCxnSpPr>
        <p:spPr>
          <a:xfrm flipV="1">
            <a:off x="4105512" y="4120056"/>
            <a:ext cx="881395" cy="5271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7" idx="0"/>
            <a:endCxn id="16" idx="4"/>
          </p:cNvCxnSpPr>
          <p:nvPr/>
        </p:nvCxnSpPr>
        <p:spPr>
          <a:xfrm flipV="1">
            <a:off x="9594632" y="4120056"/>
            <a:ext cx="93900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0"/>
            <a:endCxn id="7" idx="4"/>
          </p:cNvCxnSpPr>
          <p:nvPr/>
        </p:nvCxnSpPr>
        <p:spPr>
          <a:xfrm flipH="1" flipV="1">
            <a:off x="6864475" y="2670833"/>
            <a:ext cx="366915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5" idx="0"/>
            <a:endCxn id="7" idx="4"/>
          </p:cNvCxnSpPr>
          <p:nvPr/>
        </p:nvCxnSpPr>
        <p:spPr>
          <a:xfrm flipH="1" flipV="1">
            <a:off x="6864475" y="2670833"/>
            <a:ext cx="187598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4" idx="0"/>
            <a:endCxn id="7" idx="4"/>
          </p:cNvCxnSpPr>
          <p:nvPr/>
        </p:nvCxnSpPr>
        <p:spPr>
          <a:xfrm flipV="1">
            <a:off x="6864475" y="2670833"/>
            <a:ext cx="0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18" idx="0"/>
            <a:endCxn id="16" idx="4"/>
          </p:cNvCxnSpPr>
          <p:nvPr/>
        </p:nvCxnSpPr>
        <p:spPr>
          <a:xfrm flipH="1" flipV="1">
            <a:off x="10533632" y="4120056"/>
            <a:ext cx="889439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19" idx="0"/>
            <a:endCxn id="18" idx="4"/>
          </p:cNvCxnSpPr>
          <p:nvPr/>
        </p:nvCxnSpPr>
        <p:spPr>
          <a:xfrm flipH="1" flipV="1">
            <a:off x="11423071" y="5363892"/>
            <a:ext cx="12730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721653" y="313160"/>
            <a:ext cx="469910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XPath</a:t>
            </a:r>
            <a:r>
              <a:rPr lang="en-US" sz="2800" dirty="0" smtClean="0"/>
              <a:t>: </a:t>
            </a:r>
            <a:r>
              <a:rPr lang="en-US" sz="2800" b="1" dirty="0" smtClean="0"/>
              <a:t>//p</a:t>
            </a:r>
          </a:p>
          <a:p>
            <a:r>
              <a:rPr lang="en-US" sz="2800" dirty="0" smtClean="0"/>
              <a:t>All tags &lt;p&gt;, wherever they are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595004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073815" y="693683"/>
            <a:ext cx="177887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&lt;HTML&gt;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62106" y="1937519"/>
            <a:ext cx="161886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&lt;head&gt;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66620" y="3315580"/>
            <a:ext cx="14098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&lt;title&gt;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062746" y="1937519"/>
            <a:ext cx="160345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&lt;body&gt;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562865" y="3386742"/>
            <a:ext cx="119745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&lt;h2&gt;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462657" y="3386742"/>
            <a:ext cx="1048499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ul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258539" y="4630578"/>
            <a:ext cx="9886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632306" y="4647252"/>
            <a:ext cx="94641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288260" y="6021560"/>
            <a:ext cx="958975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654813" y="6021560"/>
            <a:ext cx="9013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44394" y="3386742"/>
            <a:ext cx="1040162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62965" y="3386742"/>
            <a:ext cx="954994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9921765" y="3386742"/>
            <a:ext cx="12237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&lt;div&gt;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8923283" y="4630578"/>
            <a:ext cx="134269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img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0956313" y="4630578"/>
            <a:ext cx="933516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956313" y="6021560"/>
            <a:ext cx="958975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>
            <a:stCxn id="5" idx="7"/>
            <a:endCxn id="4" idx="4"/>
          </p:cNvCxnSpPr>
          <p:nvPr/>
        </p:nvCxnSpPr>
        <p:spPr>
          <a:xfrm flipV="1">
            <a:off x="1643890" y="1426997"/>
            <a:ext cx="2319363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9" idx="0"/>
            <a:endCxn id="7" idx="4"/>
          </p:cNvCxnSpPr>
          <p:nvPr/>
        </p:nvCxnSpPr>
        <p:spPr>
          <a:xfrm flipV="1">
            <a:off x="4986907" y="2670833"/>
            <a:ext cx="1877568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0"/>
            <a:endCxn id="7" idx="4"/>
          </p:cNvCxnSpPr>
          <p:nvPr/>
        </p:nvCxnSpPr>
        <p:spPr>
          <a:xfrm flipV="1">
            <a:off x="3161592" y="2670833"/>
            <a:ext cx="3702883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7" idx="1"/>
            <a:endCxn id="4" idx="4"/>
          </p:cNvCxnSpPr>
          <p:nvPr/>
        </p:nvCxnSpPr>
        <p:spPr>
          <a:xfrm flipH="1" flipV="1">
            <a:off x="3963253" y="1426997"/>
            <a:ext cx="2334314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5" idx="4"/>
          </p:cNvCxnSpPr>
          <p:nvPr/>
        </p:nvCxnSpPr>
        <p:spPr>
          <a:xfrm flipV="1">
            <a:off x="1071537" y="2670833"/>
            <a:ext cx="0" cy="64474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2" idx="0"/>
            <a:endCxn id="10" idx="4"/>
          </p:cNvCxnSpPr>
          <p:nvPr/>
        </p:nvCxnSpPr>
        <p:spPr>
          <a:xfrm flipH="1" flipV="1">
            <a:off x="5752887" y="5363892"/>
            <a:ext cx="14861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0" idx="0"/>
            <a:endCxn id="9" idx="4"/>
          </p:cNvCxnSpPr>
          <p:nvPr/>
        </p:nvCxnSpPr>
        <p:spPr>
          <a:xfrm flipH="1" flipV="1">
            <a:off x="4986907" y="4120056"/>
            <a:ext cx="76598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3" idx="0"/>
            <a:endCxn id="11" idx="4"/>
          </p:cNvCxnSpPr>
          <p:nvPr/>
        </p:nvCxnSpPr>
        <p:spPr>
          <a:xfrm flipV="1">
            <a:off x="4105511" y="5380566"/>
            <a:ext cx="1" cy="6409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0"/>
            <a:endCxn id="9" idx="4"/>
          </p:cNvCxnSpPr>
          <p:nvPr/>
        </p:nvCxnSpPr>
        <p:spPr>
          <a:xfrm flipV="1">
            <a:off x="4105512" y="4120056"/>
            <a:ext cx="881395" cy="5271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7" idx="0"/>
            <a:endCxn id="16" idx="4"/>
          </p:cNvCxnSpPr>
          <p:nvPr/>
        </p:nvCxnSpPr>
        <p:spPr>
          <a:xfrm flipV="1">
            <a:off x="9594632" y="4120056"/>
            <a:ext cx="93900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0"/>
            <a:endCxn id="7" idx="4"/>
          </p:cNvCxnSpPr>
          <p:nvPr/>
        </p:nvCxnSpPr>
        <p:spPr>
          <a:xfrm flipH="1" flipV="1">
            <a:off x="6864475" y="2670833"/>
            <a:ext cx="366915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5" idx="0"/>
            <a:endCxn id="7" idx="4"/>
          </p:cNvCxnSpPr>
          <p:nvPr/>
        </p:nvCxnSpPr>
        <p:spPr>
          <a:xfrm flipH="1" flipV="1">
            <a:off x="6864475" y="2670833"/>
            <a:ext cx="187598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4" idx="0"/>
            <a:endCxn id="7" idx="4"/>
          </p:cNvCxnSpPr>
          <p:nvPr/>
        </p:nvCxnSpPr>
        <p:spPr>
          <a:xfrm flipV="1">
            <a:off x="6864475" y="2670833"/>
            <a:ext cx="0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18" idx="0"/>
            <a:endCxn id="16" idx="4"/>
          </p:cNvCxnSpPr>
          <p:nvPr/>
        </p:nvCxnSpPr>
        <p:spPr>
          <a:xfrm flipH="1" flipV="1">
            <a:off x="10533632" y="4120056"/>
            <a:ext cx="889439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19" idx="0"/>
            <a:endCxn id="18" idx="4"/>
          </p:cNvCxnSpPr>
          <p:nvPr/>
        </p:nvCxnSpPr>
        <p:spPr>
          <a:xfrm flipH="1" flipV="1">
            <a:off x="11423071" y="5363892"/>
            <a:ext cx="12730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721653" y="313160"/>
            <a:ext cx="515339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XPath</a:t>
            </a:r>
            <a:r>
              <a:rPr lang="en-US" sz="2800" dirty="0" smtClean="0"/>
              <a:t>: </a:t>
            </a:r>
            <a:r>
              <a:rPr lang="en-US" sz="2800" b="1" dirty="0" smtClean="0"/>
              <a:t>//body//p</a:t>
            </a:r>
          </a:p>
          <a:p>
            <a:r>
              <a:rPr lang="en-US" sz="2800" dirty="0" smtClean="0"/>
              <a:t>All tags &lt;p&gt; in the subtree of any </a:t>
            </a:r>
          </a:p>
          <a:p>
            <a:r>
              <a:rPr lang="en-US" sz="2800" dirty="0" smtClean="0"/>
              <a:t>&lt;body&gt; tag, wherever this latter is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728128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073815" y="693683"/>
            <a:ext cx="177887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&lt;HTML&gt;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62106" y="1937519"/>
            <a:ext cx="161886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&lt;head&gt;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66620" y="3315580"/>
            <a:ext cx="14098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&lt;title&gt;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062746" y="1937519"/>
            <a:ext cx="160345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&lt;body&gt;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562865" y="3386742"/>
            <a:ext cx="119745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&lt;h2&gt;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462657" y="3386742"/>
            <a:ext cx="1048499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ul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258539" y="4630578"/>
            <a:ext cx="9886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632306" y="4647252"/>
            <a:ext cx="94641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288260" y="6021560"/>
            <a:ext cx="958975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654813" y="6021560"/>
            <a:ext cx="9013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44394" y="3386742"/>
            <a:ext cx="1040162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62965" y="3386742"/>
            <a:ext cx="954994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9921765" y="3386742"/>
            <a:ext cx="12237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&lt;div&gt;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8923283" y="4630578"/>
            <a:ext cx="134269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img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0956313" y="4630578"/>
            <a:ext cx="933516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956313" y="6021560"/>
            <a:ext cx="958975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>
            <a:stCxn id="5" idx="7"/>
            <a:endCxn id="4" idx="4"/>
          </p:cNvCxnSpPr>
          <p:nvPr/>
        </p:nvCxnSpPr>
        <p:spPr>
          <a:xfrm flipV="1">
            <a:off x="1643890" y="1426997"/>
            <a:ext cx="2319363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9" idx="0"/>
            <a:endCxn id="7" idx="4"/>
          </p:cNvCxnSpPr>
          <p:nvPr/>
        </p:nvCxnSpPr>
        <p:spPr>
          <a:xfrm flipV="1">
            <a:off x="4986907" y="2670833"/>
            <a:ext cx="1877568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0"/>
            <a:endCxn id="7" idx="4"/>
          </p:cNvCxnSpPr>
          <p:nvPr/>
        </p:nvCxnSpPr>
        <p:spPr>
          <a:xfrm flipV="1">
            <a:off x="3161592" y="2670833"/>
            <a:ext cx="3702883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7" idx="1"/>
            <a:endCxn id="4" idx="4"/>
          </p:cNvCxnSpPr>
          <p:nvPr/>
        </p:nvCxnSpPr>
        <p:spPr>
          <a:xfrm flipH="1" flipV="1">
            <a:off x="3963253" y="1426997"/>
            <a:ext cx="2334314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5" idx="4"/>
          </p:cNvCxnSpPr>
          <p:nvPr/>
        </p:nvCxnSpPr>
        <p:spPr>
          <a:xfrm flipV="1">
            <a:off x="1071537" y="2670833"/>
            <a:ext cx="0" cy="64474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2" idx="0"/>
            <a:endCxn id="10" idx="4"/>
          </p:cNvCxnSpPr>
          <p:nvPr/>
        </p:nvCxnSpPr>
        <p:spPr>
          <a:xfrm flipH="1" flipV="1">
            <a:off x="5752887" y="5363892"/>
            <a:ext cx="14861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0" idx="0"/>
            <a:endCxn id="9" idx="4"/>
          </p:cNvCxnSpPr>
          <p:nvPr/>
        </p:nvCxnSpPr>
        <p:spPr>
          <a:xfrm flipH="1" flipV="1">
            <a:off x="4986907" y="4120056"/>
            <a:ext cx="76598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3" idx="0"/>
            <a:endCxn id="11" idx="4"/>
          </p:cNvCxnSpPr>
          <p:nvPr/>
        </p:nvCxnSpPr>
        <p:spPr>
          <a:xfrm flipV="1">
            <a:off x="4105511" y="5380566"/>
            <a:ext cx="1" cy="6409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0"/>
            <a:endCxn id="9" idx="4"/>
          </p:cNvCxnSpPr>
          <p:nvPr/>
        </p:nvCxnSpPr>
        <p:spPr>
          <a:xfrm flipV="1">
            <a:off x="4105512" y="4120056"/>
            <a:ext cx="881395" cy="5271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7" idx="0"/>
            <a:endCxn id="16" idx="4"/>
          </p:cNvCxnSpPr>
          <p:nvPr/>
        </p:nvCxnSpPr>
        <p:spPr>
          <a:xfrm flipV="1">
            <a:off x="9594632" y="4120056"/>
            <a:ext cx="93900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0"/>
            <a:endCxn id="7" idx="4"/>
          </p:cNvCxnSpPr>
          <p:nvPr/>
        </p:nvCxnSpPr>
        <p:spPr>
          <a:xfrm flipH="1" flipV="1">
            <a:off x="6864475" y="2670833"/>
            <a:ext cx="366915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5" idx="0"/>
            <a:endCxn id="7" idx="4"/>
          </p:cNvCxnSpPr>
          <p:nvPr/>
        </p:nvCxnSpPr>
        <p:spPr>
          <a:xfrm flipH="1" flipV="1">
            <a:off x="6864475" y="2670833"/>
            <a:ext cx="187598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4" idx="0"/>
            <a:endCxn id="7" idx="4"/>
          </p:cNvCxnSpPr>
          <p:nvPr/>
        </p:nvCxnSpPr>
        <p:spPr>
          <a:xfrm flipV="1">
            <a:off x="6864475" y="2670833"/>
            <a:ext cx="0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18" idx="0"/>
            <a:endCxn id="16" idx="4"/>
          </p:cNvCxnSpPr>
          <p:nvPr/>
        </p:nvCxnSpPr>
        <p:spPr>
          <a:xfrm flipH="1" flipV="1">
            <a:off x="10533632" y="4120056"/>
            <a:ext cx="889439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19" idx="0"/>
            <a:endCxn id="18" idx="4"/>
          </p:cNvCxnSpPr>
          <p:nvPr/>
        </p:nvCxnSpPr>
        <p:spPr>
          <a:xfrm flipH="1" flipV="1">
            <a:off x="11423071" y="5363892"/>
            <a:ext cx="12730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721653" y="313160"/>
            <a:ext cx="515339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XPath</a:t>
            </a:r>
            <a:r>
              <a:rPr lang="en-US" sz="2800" dirty="0" smtClean="0"/>
              <a:t>: </a:t>
            </a:r>
            <a:r>
              <a:rPr lang="en-US" sz="2800" b="1" dirty="0" smtClean="0"/>
              <a:t>//body/p</a:t>
            </a:r>
          </a:p>
          <a:p>
            <a:r>
              <a:rPr lang="en-US" sz="2800" dirty="0" smtClean="0"/>
              <a:t>All tags &lt;p&gt; directly under a </a:t>
            </a:r>
          </a:p>
          <a:p>
            <a:r>
              <a:rPr lang="en-US" sz="2800" dirty="0" smtClean="0"/>
              <a:t>&lt;body&gt; tag, wherever this latter is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507238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073815" y="693683"/>
            <a:ext cx="177887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&lt;HTML&gt;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62106" y="1937519"/>
            <a:ext cx="161886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&lt;head&gt;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66620" y="3315580"/>
            <a:ext cx="14098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&lt;title&gt;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062746" y="1937519"/>
            <a:ext cx="160345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&lt;body&gt;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562865" y="3386742"/>
            <a:ext cx="119745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&lt;h2&gt;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462657" y="3386742"/>
            <a:ext cx="1048499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ul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258539" y="4630578"/>
            <a:ext cx="9886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632306" y="4647252"/>
            <a:ext cx="94641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288260" y="6021560"/>
            <a:ext cx="958975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654813" y="6021560"/>
            <a:ext cx="9013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44394" y="3386742"/>
            <a:ext cx="1040162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62965" y="3386742"/>
            <a:ext cx="954994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9921765" y="3386742"/>
            <a:ext cx="12237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&lt;div&gt;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8923283" y="4630578"/>
            <a:ext cx="134269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img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0956313" y="4630578"/>
            <a:ext cx="933516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956313" y="6021560"/>
            <a:ext cx="958975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>
            <a:stCxn id="5" idx="7"/>
            <a:endCxn id="4" idx="4"/>
          </p:cNvCxnSpPr>
          <p:nvPr/>
        </p:nvCxnSpPr>
        <p:spPr>
          <a:xfrm flipV="1">
            <a:off x="1643890" y="1426997"/>
            <a:ext cx="2319363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9" idx="0"/>
            <a:endCxn id="7" idx="4"/>
          </p:cNvCxnSpPr>
          <p:nvPr/>
        </p:nvCxnSpPr>
        <p:spPr>
          <a:xfrm flipV="1">
            <a:off x="4986907" y="2670833"/>
            <a:ext cx="1877568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0"/>
            <a:endCxn id="7" idx="4"/>
          </p:cNvCxnSpPr>
          <p:nvPr/>
        </p:nvCxnSpPr>
        <p:spPr>
          <a:xfrm flipV="1">
            <a:off x="3161592" y="2670833"/>
            <a:ext cx="3702883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7" idx="1"/>
            <a:endCxn id="4" idx="4"/>
          </p:cNvCxnSpPr>
          <p:nvPr/>
        </p:nvCxnSpPr>
        <p:spPr>
          <a:xfrm flipH="1" flipV="1">
            <a:off x="3963253" y="1426997"/>
            <a:ext cx="2334314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5" idx="4"/>
          </p:cNvCxnSpPr>
          <p:nvPr/>
        </p:nvCxnSpPr>
        <p:spPr>
          <a:xfrm flipV="1">
            <a:off x="1071537" y="2670833"/>
            <a:ext cx="0" cy="64474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2" idx="0"/>
            <a:endCxn id="10" idx="4"/>
          </p:cNvCxnSpPr>
          <p:nvPr/>
        </p:nvCxnSpPr>
        <p:spPr>
          <a:xfrm flipH="1" flipV="1">
            <a:off x="5752887" y="5363892"/>
            <a:ext cx="14861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0" idx="0"/>
            <a:endCxn id="9" idx="4"/>
          </p:cNvCxnSpPr>
          <p:nvPr/>
        </p:nvCxnSpPr>
        <p:spPr>
          <a:xfrm flipH="1" flipV="1">
            <a:off x="4986907" y="4120056"/>
            <a:ext cx="76598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3" idx="0"/>
            <a:endCxn id="11" idx="4"/>
          </p:cNvCxnSpPr>
          <p:nvPr/>
        </p:nvCxnSpPr>
        <p:spPr>
          <a:xfrm flipV="1">
            <a:off x="4105511" y="5380566"/>
            <a:ext cx="1" cy="6409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0"/>
            <a:endCxn id="9" idx="4"/>
          </p:cNvCxnSpPr>
          <p:nvPr/>
        </p:nvCxnSpPr>
        <p:spPr>
          <a:xfrm flipV="1">
            <a:off x="4105512" y="4120056"/>
            <a:ext cx="881395" cy="5271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7" idx="0"/>
            <a:endCxn id="16" idx="4"/>
          </p:cNvCxnSpPr>
          <p:nvPr/>
        </p:nvCxnSpPr>
        <p:spPr>
          <a:xfrm flipV="1">
            <a:off x="9594632" y="4120056"/>
            <a:ext cx="93900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0"/>
            <a:endCxn id="7" idx="4"/>
          </p:cNvCxnSpPr>
          <p:nvPr/>
        </p:nvCxnSpPr>
        <p:spPr>
          <a:xfrm flipH="1" flipV="1">
            <a:off x="6864475" y="2670833"/>
            <a:ext cx="366915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5" idx="0"/>
            <a:endCxn id="7" idx="4"/>
          </p:cNvCxnSpPr>
          <p:nvPr/>
        </p:nvCxnSpPr>
        <p:spPr>
          <a:xfrm flipH="1" flipV="1">
            <a:off x="6864475" y="2670833"/>
            <a:ext cx="187598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4" idx="0"/>
            <a:endCxn id="7" idx="4"/>
          </p:cNvCxnSpPr>
          <p:nvPr/>
        </p:nvCxnSpPr>
        <p:spPr>
          <a:xfrm flipV="1">
            <a:off x="6864475" y="2670833"/>
            <a:ext cx="0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18" idx="0"/>
            <a:endCxn id="16" idx="4"/>
          </p:cNvCxnSpPr>
          <p:nvPr/>
        </p:nvCxnSpPr>
        <p:spPr>
          <a:xfrm flipH="1" flipV="1">
            <a:off x="10533632" y="4120056"/>
            <a:ext cx="889439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19" idx="0"/>
            <a:endCxn id="18" idx="4"/>
          </p:cNvCxnSpPr>
          <p:nvPr/>
        </p:nvCxnSpPr>
        <p:spPr>
          <a:xfrm flipH="1" flipV="1">
            <a:off x="11423071" y="5363892"/>
            <a:ext cx="12730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721653" y="313160"/>
            <a:ext cx="495744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XPath</a:t>
            </a:r>
            <a:r>
              <a:rPr lang="en-US" sz="2800" dirty="0" smtClean="0"/>
              <a:t>: </a:t>
            </a:r>
            <a:r>
              <a:rPr lang="en-US" sz="2800" b="1" dirty="0" smtClean="0"/>
              <a:t>//div/p/a</a:t>
            </a:r>
          </a:p>
          <a:p>
            <a:r>
              <a:rPr lang="en-US" sz="2800" dirty="0" smtClean="0"/>
              <a:t>All tags &lt;a&gt; directly under a &lt;p&gt;,</a:t>
            </a:r>
          </a:p>
          <a:p>
            <a:r>
              <a:rPr lang="en-US" sz="2800" dirty="0" smtClean="0"/>
              <a:t>which itself is under a &lt;div&gt;</a:t>
            </a:r>
          </a:p>
        </p:txBody>
      </p:sp>
    </p:spTree>
    <p:extLst>
      <p:ext uri="{BB962C8B-B14F-4D97-AF65-F5344CB8AC3E}">
        <p14:creationId xmlns:p14="http://schemas.microsoft.com/office/powerpoint/2010/main" val="2094126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073815" y="693683"/>
            <a:ext cx="177887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&lt;HTML&gt;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62106" y="1937519"/>
            <a:ext cx="161886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&lt;head&gt;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66620" y="3315580"/>
            <a:ext cx="14098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&lt;title&gt;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062746" y="1937519"/>
            <a:ext cx="1603458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&lt;body&gt;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562865" y="3386742"/>
            <a:ext cx="119745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&lt;h2&gt;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462657" y="3386742"/>
            <a:ext cx="1048499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ul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258539" y="4630578"/>
            <a:ext cx="9886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632306" y="4647252"/>
            <a:ext cx="94641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288260" y="6021560"/>
            <a:ext cx="958975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654813" y="6021560"/>
            <a:ext cx="9013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44394" y="3386742"/>
            <a:ext cx="1040162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62965" y="3386742"/>
            <a:ext cx="954994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9921765" y="3386742"/>
            <a:ext cx="1223734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&lt;div&gt;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8923283" y="4630578"/>
            <a:ext cx="134269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img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0956313" y="4630578"/>
            <a:ext cx="933516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956313" y="6021560"/>
            <a:ext cx="958975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>
            <a:stCxn id="5" idx="7"/>
            <a:endCxn id="4" idx="4"/>
          </p:cNvCxnSpPr>
          <p:nvPr/>
        </p:nvCxnSpPr>
        <p:spPr>
          <a:xfrm flipV="1">
            <a:off x="1643890" y="1426997"/>
            <a:ext cx="2319363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9" idx="0"/>
            <a:endCxn id="7" idx="4"/>
          </p:cNvCxnSpPr>
          <p:nvPr/>
        </p:nvCxnSpPr>
        <p:spPr>
          <a:xfrm flipV="1">
            <a:off x="4986907" y="2670833"/>
            <a:ext cx="1877568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0"/>
            <a:endCxn id="7" idx="4"/>
          </p:cNvCxnSpPr>
          <p:nvPr/>
        </p:nvCxnSpPr>
        <p:spPr>
          <a:xfrm flipV="1">
            <a:off x="3161592" y="2670833"/>
            <a:ext cx="3702883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7" idx="1"/>
            <a:endCxn id="4" idx="4"/>
          </p:cNvCxnSpPr>
          <p:nvPr/>
        </p:nvCxnSpPr>
        <p:spPr>
          <a:xfrm flipH="1" flipV="1">
            <a:off x="3963253" y="1426997"/>
            <a:ext cx="2334314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5" idx="4"/>
          </p:cNvCxnSpPr>
          <p:nvPr/>
        </p:nvCxnSpPr>
        <p:spPr>
          <a:xfrm flipV="1">
            <a:off x="1071537" y="2670833"/>
            <a:ext cx="0" cy="64474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2" idx="0"/>
            <a:endCxn id="10" idx="4"/>
          </p:cNvCxnSpPr>
          <p:nvPr/>
        </p:nvCxnSpPr>
        <p:spPr>
          <a:xfrm flipH="1" flipV="1">
            <a:off x="5752887" y="5363892"/>
            <a:ext cx="14861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0" idx="0"/>
            <a:endCxn id="9" idx="4"/>
          </p:cNvCxnSpPr>
          <p:nvPr/>
        </p:nvCxnSpPr>
        <p:spPr>
          <a:xfrm flipH="1" flipV="1">
            <a:off x="4986907" y="4120056"/>
            <a:ext cx="76598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3" idx="0"/>
            <a:endCxn id="11" idx="4"/>
          </p:cNvCxnSpPr>
          <p:nvPr/>
        </p:nvCxnSpPr>
        <p:spPr>
          <a:xfrm flipV="1">
            <a:off x="4105511" y="5380566"/>
            <a:ext cx="1" cy="6409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0"/>
            <a:endCxn id="9" idx="4"/>
          </p:cNvCxnSpPr>
          <p:nvPr/>
        </p:nvCxnSpPr>
        <p:spPr>
          <a:xfrm flipV="1">
            <a:off x="4105512" y="4120056"/>
            <a:ext cx="881395" cy="5271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7" idx="0"/>
            <a:endCxn id="16" idx="4"/>
          </p:cNvCxnSpPr>
          <p:nvPr/>
        </p:nvCxnSpPr>
        <p:spPr>
          <a:xfrm flipV="1">
            <a:off x="9594632" y="4120056"/>
            <a:ext cx="93900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0"/>
            <a:endCxn id="7" idx="4"/>
          </p:cNvCxnSpPr>
          <p:nvPr/>
        </p:nvCxnSpPr>
        <p:spPr>
          <a:xfrm flipH="1" flipV="1">
            <a:off x="6864475" y="2670833"/>
            <a:ext cx="366915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5" idx="0"/>
            <a:endCxn id="7" idx="4"/>
          </p:cNvCxnSpPr>
          <p:nvPr/>
        </p:nvCxnSpPr>
        <p:spPr>
          <a:xfrm flipH="1" flipV="1">
            <a:off x="6864475" y="2670833"/>
            <a:ext cx="187598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4" idx="0"/>
            <a:endCxn id="7" idx="4"/>
          </p:cNvCxnSpPr>
          <p:nvPr/>
        </p:nvCxnSpPr>
        <p:spPr>
          <a:xfrm flipV="1">
            <a:off x="6864475" y="2670833"/>
            <a:ext cx="0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18" idx="0"/>
            <a:endCxn id="16" idx="4"/>
          </p:cNvCxnSpPr>
          <p:nvPr/>
        </p:nvCxnSpPr>
        <p:spPr>
          <a:xfrm flipH="1" flipV="1">
            <a:off x="10533632" y="4120056"/>
            <a:ext cx="889439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19" idx="0"/>
            <a:endCxn id="18" idx="4"/>
          </p:cNvCxnSpPr>
          <p:nvPr/>
        </p:nvCxnSpPr>
        <p:spPr>
          <a:xfrm flipH="1" flipV="1">
            <a:off x="11423071" y="5363892"/>
            <a:ext cx="12730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721653" y="313160"/>
            <a:ext cx="42601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XPath</a:t>
            </a:r>
            <a:r>
              <a:rPr lang="en-US" sz="2800" dirty="0" smtClean="0"/>
              <a:t>: </a:t>
            </a:r>
            <a:r>
              <a:rPr lang="en-US" sz="2800" b="1" dirty="0" smtClean="0"/>
              <a:t>//p/..</a:t>
            </a:r>
          </a:p>
          <a:p>
            <a:r>
              <a:rPr lang="en-US" sz="2800" dirty="0" smtClean="0"/>
              <a:t>All parent nodes of &lt;p&gt; tags</a:t>
            </a:r>
          </a:p>
        </p:txBody>
      </p:sp>
    </p:spTree>
    <p:extLst>
      <p:ext uri="{BB962C8B-B14F-4D97-AF65-F5344CB8AC3E}">
        <p14:creationId xmlns:p14="http://schemas.microsoft.com/office/powerpoint/2010/main" val="12663722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XPath: Predicates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1825625"/>
            <a:ext cx="11424745" cy="4351338"/>
          </a:xfrm>
        </p:spPr>
        <p:txBody>
          <a:bodyPr/>
          <a:lstStyle/>
          <a:p>
            <a:r>
              <a:rPr lang="en-US" dirty="0" smtClean="0"/>
              <a:t>Predicate inside “[]” to select a subset of all nodes matching the path</a:t>
            </a:r>
          </a:p>
          <a:p>
            <a:r>
              <a:rPr lang="en-US" dirty="0" smtClean="0"/>
              <a:t>Can also be the index to specify one node among the list of the returned ones from the XPath </a:t>
            </a:r>
          </a:p>
          <a:p>
            <a:pPr lvl="1"/>
            <a:r>
              <a:rPr lang="en-US" dirty="0" smtClean="0"/>
              <a:t>WARNING: it starts from 1, not 0</a:t>
            </a:r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6346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073815" y="693683"/>
            <a:ext cx="177887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&lt;HTML&gt;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62106" y="1937519"/>
            <a:ext cx="161886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&lt;head&gt;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66620" y="3315580"/>
            <a:ext cx="14098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&lt;title&gt;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062746" y="1937519"/>
            <a:ext cx="160345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&lt;body&gt;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562865" y="3386742"/>
            <a:ext cx="119745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&lt;h2&gt;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462657" y="3386742"/>
            <a:ext cx="1048499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ul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258539" y="4630578"/>
            <a:ext cx="988696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632306" y="4647252"/>
            <a:ext cx="94641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288260" y="6021560"/>
            <a:ext cx="958975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654813" y="6021560"/>
            <a:ext cx="9013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44394" y="3386742"/>
            <a:ext cx="1040162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62965" y="3386742"/>
            <a:ext cx="954994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9921765" y="3386742"/>
            <a:ext cx="12237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&lt;div&gt;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8923283" y="4630578"/>
            <a:ext cx="134269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img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0956313" y="4630578"/>
            <a:ext cx="933516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956313" y="6021560"/>
            <a:ext cx="958975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>
            <a:stCxn id="5" idx="7"/>
            <a:endCxn id="4" idx="4"/>
          </p:cNvCxnSpPr>
          <p:nvPr/>
        </p:nvCxnSpPr>
        <p:spPr>
          <a:xfrm flipV="1">
            <a:off x="1643890" y="1426997"/>
            <a:ext cx="2319363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9" idx="0"/>
            <a:endCxn id="7" idx="4"/>
          </p:cNvCxnSpPr>
          <p:nvPr/>
        </p:nvCxnSpPr>
        <p:spPr>
          <a:xfrm flipV="1">
            <a:off x="4986907" y="2670833"/>
            <a:ext cx="1877568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0"/>
            <a:endCxn id="7" idx="4"/>
          </p:cNvCxnSpPr>
          <p:nvPr/>
        </p:nvCxnSpPr>
        <p:spPr>
          <a:xfrm flipV="1">
            <a:off x="3161592" y="2670833"/>
            <a:ext cx="3702883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7" idx="1"/>
            <a:endCxn id="4" idx="4"/>
          </p:cNvCxnSpPr>
          <p:nvPr/>
        </p:nvCxnSpPr>
        <p:spPr>
          <a:xfrm flipH="1" flipV="1">
            <a:off x="3963253" y="1426997"/>
            <a:ext cx="2334314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5" idx="4"/>
          </p:cNvCxnSpPr>
          <p:nvPr/>
        </p:nvCxnSpPr>
        <p:spPr>
          <a:xfrm flipV="1">
            <a:off x="1071537" y="2670833"/>
            <a:ext cx="0" cy="64474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2" idx="0"/>
            <a:endCxn id="10" idx="4"/>
          </p:cNvCxnSpPr>
          <p:nvPr/>
        </p:nvCxnSpPr>
        <p:spPr>
          <a:xfrm flipH="1" flipV="1">
            <a:off x="5752887" y="5363892"/>
            <a:ext cx="14861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0" idx="0"/>
            <a:endCxn id="9" idx="4"/>
          </p:cNvCxnSpPr>
          <p:nvPr/>
        </p:nvCxnSpPr>
        <p:spPr>
          <a:xfrm flipH="1" flipV="1">
            <a:off x="4986907" y="4120056"/>
            <a:ext cx="76598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3" idx="0"/>
            <a:endCxn id="11" idx="4"/>
          </p:cNvCxnSpPr>
          <p:nvPr/>
        </p:nvCxnSpPr>
        <p:spPr>
          <a:xfrm flipV="1">
            <a:off x="4105511" y="5380566"/>
            <a:ext cx="1" cy="6409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0"/>
            <a:endCxn id="9" idx="4"/>
          </p:cNvCxnSpPr>
          <p:nvPr/>
        </p:nvCxnSpPr>
        <p:spPr>
          <a:xfrm flipV="1">
            <a:off x="4105512" y="4120056"/>
            <a:ext cx="881395" cy="5271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7" idx="0"/>
            <a:endCxn id="16" idx="4"/>
          </p:cNvCxnSpPr>
          <p:nvPr/>
        </p:nvCxnSpPr>
        <p:spPr>
          <a:xfrm flipV="1">
            <a:off x="9594632" y="4120056"/>
            <a:ext cx="93900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0"/>
            <a:endCxn id="7" idx="4"/>
          </p:cNvCxnSpPr>
          <p:nvPr/>
        </p:nvCxnSpPr>
        <p:spPr>
          <a:xfrm flipH="1" flipV="1">
            <a:off x="6864475" y="2670833"/>
            <a:ext cx="366915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5" idx="0"/>
            <a:endCxn id="7" idx="4"/>
          </p:cNvCxnSpPr>
          <p:nvPr/>
        </p:nvCxnSpPr>
        <p:spPr>
          <a:xfrm flipH="1" flipV="1">
            <a:off x="6864475" y="2670833"/>
            <a:ext cx="187598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4" idx="0"/>
            <a:endCxn id="7" idx="4"/>
          </p:cNvCxnSpPr>
          <p:nvPr/>
        </p:nvCxnSpPr>
        <p:spPr>
          <a:xfrm flipV="1">
            <a:off x="6864475" y="2670833"/>
            <a:ext cx="0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18" idx="0"/>
            <a:endCxn id="16" idx="4"/>
          </p:cNvCxnSpPr>
          <p:nvPr/>
        </p:nvCxnSpPr>
        <p:spPr>
          <a:xfrm flipH="1" flipV="1">
            <a:off x="10533632" y="4120056"/>
            <a:ext cx="889439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19" idx="0"/>
            <a:endCxn id="18" idx="4"/>
          </p:cNvCxnSpPr>
          <p:nvPr/>
        </p:nvCxnSpPr>
        <p:spPr>
          <a:xfrm flipH="1" flipV="1">
            <a:off x="11423071" y="5363892"/>
            <a:ext cx="12730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721653" y="313160"/>
            <a:ext cx="515961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XPath</a:t>
            </a:r>
            <a:r>
              <a:rPr lang="en-US" sz="2800" dirty="0" smtClean="0"/>
              <a:t>: </a:t>
            </a:r>
            <a:r>
              <a:rPr lang="en-US" sz="2800" b="1" dirty="0" smtClean="0"/>
              <a:t>//li[2]</a:t>
            </a:r>
          </a:p>
          <a:p>
            <a:r>
              <a:rPr lang="en-US" sz="2800" dirty="0" smtClean="0"/>
              <a:t>From the list of all &lt;li&gt; from left to</a:t>
            </a:r>
          </a:p>
          <a:p>
            <a:r>
              <a:rPr lang="en-US" sz="2800" dirty="0" smtClean="0"/>
              <a:t>right, return the second one</a:t>
            </a:r>
          </a:p>
        </p:txBody>
      </p:sp>
    </p:spTree>
    <p:extLst>
      <p:ext uri="{BB962C8B-B14F-4D97-AF65-F5344CB8AC3E}">
        <p14:creationId xmlns:p14="http://schemas.microsoft.com/office/powerpoint/2010/main" val="3332815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073815" y="693683"/>
            <a:ext cx="177887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&lt;HTML&gt;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62106" y="1937519"/>
            <a:ext cx="161886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&lt;head&gt;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66620" y="3315580"/>
            <a:ext cx="14098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&lt;title&gt;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062746" y="1937519"/>
            <a:ext cx="160345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&lt;body&gt;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562865" y="3386742"/>
            <a:ext cx="119745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&lt;h2&gt;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462657" y="3386742"/>
            <a:ext cx="1048499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ul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258539" y="4630578"/>
            <a:ext cx="988696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632306" y="4647252"/>
            <a:ext cx="94641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288260" y="6021560"/>
            <a:ext cx="958975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654813" y="6021560"/>
            <a:ext cx="9013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44394" y="3386742"/>
            <a:ext cx="1040162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62965" y="3386742"/>
            <a:ext cx="954994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9921765" y="3386742"/>
            <a:ext cx="12237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&lt;div&gt;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8923283" y="4630578"/>
            <a:ext cx="134269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img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0956313" y="4630578"/>
            <a:ext cx="933516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956313" y="6021560"/>
            <a:ext cx="958975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>
            <a:stCxn id="5" idx="7"/>
            <a:endCxn id="4" idx="4"/>
          </p:cNvCxnSpPr>
          <p:nvPr/>
        </p:nvCxnSpPr>
        <p:spPr>
          <a:xfrm flipV="1">
            <a:off x="1643890" y="1426997"/>
            <a:ext cx="2319363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9" idx="0"/>
            <a:endCxn id="7" idx="4"/>
          </p:cNvCxnSpPr>
          <p:nvPr/>
        </p:nvCxnSpPr>
        <p:spPr>
          <a:xfrm flipV="1">
            <a:off x="4986907" y="2670833"/>
            <a:ext cx="1877568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0"/>
            <a:endCxn id="7" idx="4"/>
          </p:cNvCxnSpPr>
          <p:nvPr/>
        </p:nvCxnSpPr>
        <p:spPr>
          <a:xfrm flipV="1">
            <a:off x="3161592" y="2670833"/>
            <a:ext cx="3702883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7" idx="1"/>
            <a:endCxn id="4" idx="4"/>
          </p:cNvCxnSpPr>
          <p:nvPr/>
        </p:nvCxnSpPr>
        <p:spPr>
          <a:xfrm flipH="1" flipV="1">
            <a:off x="3963253" y="1426997"/>
            <a:ext cx="2334314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5" idx="4"/>
          </p:cNvCxnSpPr>
          <p:nvPr/>
        </p:nvCxnSpPr>
        <p:spPr>
          <a:xfrm flipV="1">
            <a:off x="1071537" y="2670833"/>
            <a:ext cx="0" cy="64474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2" idx="0"/>
            <a:endCxn id="10" idx="4"/>
          </p:cNvCxnSpPr>
          <p:nvPr/>
        </p:nvCxnSpPr>
        <p:spPr>
          <a:xfrm flipH="1" flipV="1">
            <a:off x="5752887" y="5363892"/>
            <a:ext cx="14861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0" idx="0"/>
            <a:endCxn id="9" idx="4"/>
          </p:cNvCxnSpPr>
          <p:nvPr/>
        </p:nvCxnSpPr>
        <p:spPr>
          <a:xfrm flipH="1" flipV="1">
            <a:off x="4986907" y="4120056"/>
            <a:ext cx="76598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3" idx="0"/>
            <a:endCxn id="11" idx="4"/>
          </p:cNvCxnSpPr>
          <p:nvPr/>
        </p:nvCxnSpPr>
        <p:spPr>
          <a:xfrm flipV="1">
            <a:off x="4105511" y="5380566"/>
            <a:ext cx="1" cy="6409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0"/>
            <a:endCxn id="9" idx="4"/>
          </p:cNvCxnSpPr>
          <p:nvPr/>
        </p:nvCxnSpPr>
        <p:spPr>
          <a:xfrm flipV="1">
            <a:off x="4105512" y="4120056"/>
            <a:ext cx="881395" cy="5271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7" idx="0"/>
            <a:endCxn id="16" idx="4"/>
          </p:cNvCxnSpPr>
          <p:nvPr/>
        </p:nvCxnSpPr>
        <p:spPr>
          <a:xfrm flipV="1">
            <a:off x="9594632" y="4120056"/>
            <a:ext cx="93900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0"/>
            <a:endCxn id="7" idx="4"/>
          </p:cNvCxnSpPr>
          <p:nvPr/>
        </p:nvCxnSpPr>
        <p:spPr>
          <a:xfrm flipH="1" flipV="1">
            <a:off x="6864475" y="2670833"/>
            <a:ext cx="366915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5" idx="0"/>
            <a:endCxn id="7" idx="4"/>
          </p:cNvCxnSpPr>
          <p:nvPr/>
        </p:nvCxnSpPr>
        <p:spPr>
          <a:xfrm flipH="1" flipV="1">
            <a:off x="6864475" y="2670833"/>
            <a:ext cx="187598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4" idx="0"/>
            <a:endCxn id="7" idx="4"/>
          </p:cNvCxnSpPr>
          <p:nvPr/>
        </p:nvCxnSpPr>
        <p:spPr>
          <a:xfrm flipV="1">
            <a:off x="6864475" y="2670833"/>
            <a:ext cx="0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18" idx="0"/>
            <a:endCxn id="16" idx="4"/>
          </p:cNvCxnSpPr>
          <p:nvPr/>
        </p:nvCxnSpPr>
        <p:spPr>
          <a:xfrm flipH="1" flipV="1">
            <a:off x="10533632" y="4120056"/>
            <a:ext cx="889439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19" idx="0"/>
            <a:endCxn id="18" idx="4"/>
          </p:cNvCxnSpPr>
          <p:nvPr/>
        </p:nvCxnSpPr>
        <p:spPr>
          <a:xfrm flipH="1" flipV="1">
            <a:off x="11423071" y="5363892"/>
            <a:ext cx="12730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755670" y="152399"/>
            <a:ext cx="557415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XPath</a:t>
            </a:r>
            <a:r>
              <a:rPr lang="en-US" sz="2800" dirty="0" smtClean="0"/>
              <a:t>: </a:t>
            </a:r>
            <a:r>
              <a:rPr lang="en-US" sz="2800" b="1" dirty="0" smtClean="0"/>
              <a:t>//li[2]/a</a:t>
            </a:r>
          </a:p>
          <a:p>
            <a:r>
              <a:rPr lang="en-US" sz="2800" dirty="0" smtClean="0"/>
              <a:t>From the second in the list of all &lt;li&gt; </a:t>
            </a:r>
          </a:p>
          <a:p>
            <a:r>
              <a:rPr lang="en-US" sz="2800" dirty="0" smtClean="0"/>
              <a:t>from left to right, return all the &lt;a&gt; </a:t>
            </a:r>
          </a:p>
          <a:p>
            <a:r>
              <a:rPr lang="en-US" sz="2800" dirty="0" smtClean="0"/>
              <a:t>directly under it</a:t>
            </a:r>
          </a:p>
        </p:txBody>
      </p:sp>
    </p:spTree>
    <p:extLst>
      <p:ext uri="{BB962C8B-B14F-4D97-AF65-F5344CB8AC3E}">
        <p14:creationId xmlns:p14="http://schemas.microsoft.com/office/powerpoint/2010/main" val="21305104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073815" y="693683"/>
            <a:ext cx="177887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&lt;HTML&gt;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62106" y="1937519"/>
            <a:ext cx="161886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&lt;head&gt;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66620" y="3315580"/>
            <a:ext cx="14098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&lt;title&gt;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062746" y="1937519"/>
            <a:ext cx="160345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&lt;body&gt;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562865" y="3386742"/>
            <a:ext cx="119745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&lt;h2&gt;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462657" y="3386742"/>
            <a:ext cx="1048499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ul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258539" y="4630578"/>
            <a:ext cx="988696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632306" y="4647252"/>
            <a:ext cx="94641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288260" y="6021560"/>
            <a:ext cx="958975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654813" y="6021560"/>
            <a:ext cx="901396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44394" y="3386742"/>
            <a:ext cx="1040162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62965" y="3386742"/>
            <a:ext cx="954994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9921765" y="3386742"/>
            <a:ext cx="12237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&lt;div&gt;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8923283" y="4630578"/>
            <a:ext cx="134269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img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0956313" y="4630578"/>
            <a:ext cx="933516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956313" y="6021560"/>
            <a:ext cx="958975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>
            <a:stCxn id="5" idx="7"/>
            <a:endCxn id="4" idx="4"/>
          </p:cNvCxnSpPr>
          <p:nvPr/>
        </p:nvCxnSpPr>
        <p:spPr>
          <a:xfrm flipV="1">
            <a:off x="1643890" y="1426997"/>
            <a:ext cx="2319363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9" idx="0"/>
            <a:endCxn id="7" idx="4"/>
          </p:cNvCxnSpPr>
          <p:nvPr/>
        </p:nvCxnSpPr>
        <p:spPr>
          <a:xfrm flipV="1">
            <a:off x="4986907" y="2670833"/>
            <a:ext cx="1877568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0"/>
            <a:endCxn id="7" idx="4"/>
          </p:cNvCxnSpPr>
          <p:nvPr/>
        </p:nvCxnSpPr>
        <p:spPr>
          <a:xfrm flipV="1">
            <a:off x="3161592" y="2670833"/>
            <a:ext cx="3702883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7" idx="1"/>
            <a:endCxn id="4" idx="4"/>
          </p:cNvCxnSpPr>
          <p:nvPr/>
        </p:nvCxnSpPr>
        <p:spPr>
          <a:xfrm flipH="1" flipV="1">
            <a:off x="3963253" y="1426997"/>
            <a:ext cx="2334314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5" idx="4"/>
          </p:cNvCxnSpPr>
          <p:nvPr/>
        </p:nvCxnSpPr>
        <p:spPr>
          <a:xfrm flipV="1">
            <a:off x="1071537" y="2670833"/>
            <a:ext cx="0" cy="64474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2" idx="0"/>
            <a:endCxn id="10" idx="4"/>
          </p:cNvCxnSpPr>
          <p:nvPr/>
        </p:nvCxnSpPr>
        <p:spPr>
          <a:xfrm flipH="1" flipV="1">
            <a:off x="5752887" y="5363892"/>
            <a:ext cx="14861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0" idx="0"/>
            <a:endCxn id="9" idx="4"/>
          </p:cNvCxnSpPr>
          <p:nvPr/>
        </p:nvCxnSpPr>
        <p:spPr>
          <a:xfrm flipH="1" flipV="1">
            <a:off x="4986907" y="4120056"/>
            <a:ext cx="76598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3" idx="0"/>
            <a:endCxn id="11" idx="4"/>
          </p:cNvCxnSpPr>
          <p:nvPr/>
        </p:nvCxnSpPr>
        <p:spPr>
          <a:xfrm flipV="1">
            <a:off x="4105511" y="5380566"/>
            <a:ext cx="1" cy="6409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0"/>
            <a:endCxn id="9" idx="4"/>
          </p:cNvCxnSpPr>
          <p:nvPr/>
        </p:nvCxnSpPr>
        <p:spPr>
          <a:xfrm flipV="1">
            <a:off x="4105512" y="4120056"/>
            <a:ext cx="881395" cy="5271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7" idx="0"/>
            <a:endCxn id="16" idx="4"/>
          </p:cNvCxnSpPr>
          <p:nvPr/>
        </p:nvCxnSpPr>
        <p:spPr>
          <a:xfrm flipV="1">
            <a:off x="9594632" y="4120056"/>
            <a:ext cx="93900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0"/>
            <a:endCxn id="7" idx="4"/>
          </p:cNvCxnSpPr>
          <p:nvPr/>
        </p:nvCxnSpPr>
        <p:spPr>
          <a:xfrm flipH="1" flipV="1">
            <a:off x="6864475" y="2670833"/>
            <a:ext cx="366915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5" idx="0"/>
            <a:endCxn id="7" idx="4"/>
          </p:cNvCxnSpPr>
          <p:nvPr/>
        </p:nvCxnSpPr>
        <p:spPr>
          <a:xfrm flipH="1" flipV="1">
            <a:off x="6864475" y="2670833"/>
            <a:ext cx="187598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4" idx="0"/>
            <a:endCxn id="7" idx="4"/>
          </p:cNvCxnSpPr>
          <p:nvPr/>
        </p:nvCxnSpPr>
        <p:spPr>
          <a:xfrm flipV="1">
            <a:off x="6864475" y="2670833"/>
            <a:ext cx="0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18" idx="0"/>
            <a:endCxn id="16" idx="4"/>
          </p:cNvCxnSpPr>
          <p:nvPr/>
        </p:nvCxnSpPr>
        <p:spPr>
          <a:xfrm flipH="1" flipV="1">
            <a:off x="10533632" y="4120056"/>
            <a:ext cx="889439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19" idx="0"/>
            <a:endCxn id="18" idx="4"/>
          </p:cNvCxnSpPr>
          <p:nvPr/>
        </p:nvCxnSpPr>
        <p:spPr>
          <a:xfrm flipH="1" flipV="1">
            <a:off x="11423071" y="5363892"/>
            <a:ext cx="12730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755670" y="152399"/>
            <a:ext cx="486710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XPath</a:t>
            </a:r>
            <a:r>
              <a:rPr lang="en-US" sz="2800" dirty="0" smtClean="0"/>
              <a:t>: </a:t>
            </a:r>
            <a:r>
              <a:rPr lang="mr-IN" sz="2800" b="1" dirty="0"/>
              <a:t>//*[@</a:t>
            </a:r>
            <a:r>
              <a:rPr lang="mr-IN" sz="2800" b="1" dirty="0" err="1"/>
              <a:t>href</a:t>
            </a:r>
            <a:r>
              <a:rPr lang="mr-IN" sz="2800" b="1" dirty="0"/>
              <a:t>] </a:t>
            </a:r>
            <a:endParaRPr lang="en-US" sz="2800" b="1" dirty="0" smtClean="0"/>
          </a:p>
          <a:p>
            <a:r>
              <a:rPr lang="en-US" sz="2800" dirty="0" smtClean="0"/>
              <a:t>All nodes that have an attribute </a:t>
            </a:r>
          </a:p>
          <a:p>
            <a:r>
              <a:rPr lang="en-US" sz="2800" dirty="0" smtClean="0"/>
              <a:t>called “</a:t>
            </a:r>
            <a:r>
              <a:rPr lang="en-US" sz="2800" dirty="0" err="1" smtClean="0"/>
              <a:t>href</a:t>
            </a:r>
            <a:r>
              <a:rPr lang="en-US" sz="2800" dirty="0" smtClean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060664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771011" y="3528453"/>
            <a:ext cx="1055688" cy="785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84586" y="2618816"/>
            <a:ext cx="1619250" cy="1214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27586" y="1475816"/>
            <a:ext cx="1428750" cy="107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4" descr="C:\Documents and Settings\rpanesar\My Documents\My Pictures\Microsoft Clip Organizer\j0410044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41586" y="1547253"/>
            <a:ext cx="1000125" cy="1000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5" descr="C:\Documents and Settings\rpanesar\My Documents\My Pictures\Microsoft Clip Organizer\j0433050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99149" y="3118878"/>
            <a:ext cx="1143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1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99336" y="1761566"/>
            <a:ext cx="828675" cy="82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17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56524" y="3190316"/>
            <a:ext cx="1312862" cy="1312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8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13086" y="5404878"/>
            <a:ext cx="1643063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9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27961" y="5190566"/>
            <a:ext cx="1930400" cy="1285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20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941961" y="4761941"/>
            <a:ext cx="1657350" cy="1157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21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55899" y="4047566"/>
            <a:ext cx="914400" cy="766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22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71024" y="1975878"/>
            <a:ext cx="985837" cy="69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5657" y="278708"/>
            <a:ext cx="119560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Software is everywhere!!! (not just enterprise systems…)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6304730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073815" y="693683"/>
            <a:ext cx="177887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&lt;HTML&gt;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62106" y="1937519"/>
            <a:ext cx="161886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&lt;head&gt;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66620" y="3315580"/>
            <a:ext cx="14098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&lt;title&gt;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062746" y="1937519"/>
            <a:ext cx="160345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&lt;body&gt;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562865" y="3386742"/>
            <a:ext cx="119745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&lt;h2&gt;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462657" y="3386742"/>
            <a:ext cx="1048499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ul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258539" y="4630578"/>
            <a:ext cx="988696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632306" y="4647252"/>
            <a:ext cx="946411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288260" y="6021560"/>
            <a:ext cx="958975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654813" y="6021560"/>
            <a:ext cx="901396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44394" y="3386742"/>
            <a:ext cx="1040162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62965" y="3386742"/>
            <a:ext cx="954994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9921765" y="3386742"/>
            <a:ext cx="12237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&lt;div&gt;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8923283" y="4630578"/>
            <a:ext cx="134269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img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0956313" y="4630578"/>
            <a:ext cx="933516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956313" y="6021560"/>
            <a:ext cx="958975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>
            <a:stCxn id="5" idx="7"/>
            <a:endCxn id="4" idx="4"/>
          </p:cNvCxnSpPr>
          <p:nvPr/>
        </p:nvCxnSpPr>
        <p:spPr>
          <a:xfrm flipV="1">
            <a:off x="1643890" y="1426997"/>
            <a:ext cx="2319363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9" idx="0"/>
            <a:endCxn id="7" idx="4"/>
          </p:cNvCxnSpPr>
          <p:nvPr/>
        </p:nvCxnSpPr>
        <p:spPr>
          <a:xfrm flipV="1">
            <a:off x="4986907" y="2670833"/>
            <a:ext cx="1877568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0"/>
            <a:endCxn id="7" idx="4"/>
          </p:cNvCxnSpPr>
          <p:nvPr/>
        </p:nvCxnSpPr>
        <p:spPr>
          <a:xfrm flipV="1">
            <a:off x="3161592" y="2670833"/>
            <a:ext cx="3702883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7" idx="1"/>
            <a:endCxn id="4" idx="4"/>
          </p:cNvCxnSpPr>
          <p:nvPr/>
        </p:nvCxnSpPr>
        <p:spPr>
          <a:xfrm flipH="1" flipV="1">
            <a:off x="3963253" y="1426997"/>
            <a:ext cx="2334314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5" idx="4"/>
          </p:cNvCxnSpPr>
          <p:nvPr/>
        </p:nvCxnSpPr>
        <p:spPr>
          <a:xfrm flipV="1">
            <a:off x="1071537" y="2670833"/>
            <a:ext cx="0" cy="64474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2" idx="0"/>
            <a:endCxn id="10" idx="4"/>
          </p:cNvCxnSpPr>
          <p:nvPr/>
        </p:nvCxnSpPr>
        <p:spPr>
          <a:xfrm flipH="1" flipV="1">
            <a:off x="5752887" y="5363892"/>
            <a:ext cx="14861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0" idx="0"/>
            <a:endCxn id="9" idx="4"/>
          </p:cNvCxnSpPr>
          <p:nvPr/>
        </p:nvCxnSpPr>
        <p:spPr>
          <a:xfrm flipH="1" flipV="1">
            <a:off x="4986907" y="4120056"/>
            <a:ext cx="76598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3" idx="0"/>
            <a:endCxn id="11" idx="4"/>
          </p:cNvCxnSpPr>
          <p:nvPr/>
        </p:nvCxnSpPr>
        <p:spPr>
          <a:xfrm flipV="1">
            <a:off x="4105511" y="5380566"/>
            <a:ext cx="1" cy="6409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0"/>
            <a:endCxn id="9" idx="4"/>
          </p:cNvCxnSpPr>
          <p:nvPr/>
        </p:nvCxnSpPr>
        <p:spPr>
          <a:xfrm flipV="1">
            <a:off x="4105512" y="4120056"/>
            <a:ext cx="881395" cy="5271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7" idx="0"/>
            <a:endCxn id="16" idx="4"/>
          </p:cNvCxnSpPr>
          <p:nvPr/>
        </p:nvCxnSpPr>
        <p:spPr>
          <a:xfrm flipV="1">
            <a:off x="9594632" y="4120056"/>
            <a:ext cx="93900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0"/>
            <a:endCxn id="7" idx="4"/>
          </p:cNvCxnSpPr>
          <p:nvPr/>
        </p:nvCxnSpPr>
        <p:spPr>
          <a:xfrm flipH="1" flipV="1">
            <a:off x="6864475" y="2670833"/>
            <a:ext cx="366915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5" idx="0"/>
            <a:endCxn id="7" idx="4"/>
          </p:cNvCxnSpPr>
          <p:nvPr/>
        </p:nvCxnSpPr>
        <p:spPr>
          <a:xfrm flipH="1" flipV="1">
            <a:off x="6864475" y="2670833"/>
            <a:ext cx="187598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4" idx="0"/>
            <a:endCxn id="7" idx="4"/>
          </p:cNvCxnSpPr>
          <p:nvPr/>
        </p:nvCxnSpPr>
        <p:spPr>
          <a:xfrm flipV="1">
            <a:off x="6864475" y="2670833"/>
            <a:ext cx="0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18" idx="0"/>
            <a:endCxn id="16" idx="4"/>
          </p:cNvCxnSpPr>
          <p:nvPr/>
        </p:nvCxnSpPr>
        <p:spPr>
          <a:xfrm flipH="1" flipV="1">
            <a:off x="10533632" y="4120056"/>
            <a:ext cx="889439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19" idx="0"/>
            <a:endCxn id="18" idx="4"/>
          </p:cNvCxnSpPr>
          <p:nvPr/>
        </p:nvCxnSpPr>
        <p:spPr>
          <a:xfrm flipH="1" flipV="1">
            <a:off x="11423071" y="5363892"/>
            <a:ext cx="12730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383785" y="185867"/>
            <a:ext cx="566834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XPath</a:t>
            </a:r>
            <a:r>
              <a:rPr lang="en-US" sz="2800" dirty="0" smtClean="0"/>
              <a:t>: </a:t>
            </a:r>
            <a:r>
              <a:rPr lang="mr-IN" sz="2800" b="1" dirty="0" smtClean="0"/>
              <a:t>//*</a:t>
            </a:r>
            <a:r>
              <a:rPr lang="en-US" sz="2800" b="1" dirty="0"/>
              <a:t>[string-length(text()) &gt; 60]</a:t>
            </a:r>
            <a:r>
              <a:rPr lang="mr-IN" sz="2800" b="1" dirty="0" smtClean="0"/>
              <a:t> </a:t>
            </a:r>
            <a:endParaRPr lang="en-US" sz="2800" b="1" dirty="0" smtClean="0"/>
          </a:p>
          <a:p>
            <a:r>
              <a:rPr lang="en-US" sz="2800" dirty="0" smtClean="0"/>
              <a:t>All nodes that have a text content of</a:t>
            </a:r>
          </a:p>
          <a:p>
            <a:r>
              <a:rPr lang="en-US" sz="2800" dirty="0"/>
              <a:t>a</a:t>
            </a:r>
            <a:r>
              <a:rPr lang="en-US" sz="2800" dirty="0" smtClean="0"/>
              <a:t>t least 60 characters</a:t>
            </a:r>
          </a:p>
        </p:txBody>
      </p:sp>
    </p:spTree>
    <p:extLst>
      <p:ext uri="{BB962C8B-B14F-4D97-AF65-F5344CB8AC3E}">
        <p14:creationId xmlns:p14="http://schemas.microsoft.com/office/powerpoint/2010/main" val="3802283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697" y="175501"/>
            <a:ext cx="11729544" cy="1737382"/>
          </a:xfrm>
        </p:spPr>
        <p:txBody>
          <a:bodyPr/>
          <a:lstStyle/>
          <a:p>
            <a:r>
              <a:rPr lang="en-US" dirty="0" smtClean="0"/>
              <a:t>The “Search” in Chrome Developer Tools can use XPath</a:t>
            </a:r>
          </a:p>
          <a:p>
            <a:r>
              <a:rPr lang="en-US" dirty="0" smtClean="0"/>
              <a:t>Good to check validity of queries before running your Selenium tests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6538" y="1912883"/>
            <a:ext cx="10058400" cy="3968450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 rot="19542194">
            <a:off x="4403834" y="6003894"/>
            <a:ext cx="1460938" cy="484632"/>
          </a:xfrm>
          <a:prstGeom prst="rightArrow">
            <a:avLst/>
          </a:prstGeom>
          <a:ln w="666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45365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Maintenance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4289" y="1825625"/>
            <a:ext cx="11613931" cy="483793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In the Selenium tests you need to use XPath to locate HTML elements, </a:t>
            </a:r>
            <a:r>
              <a:rPr lang="en-US" dirty="0" err="1" smtClean="0"/>
              <a:t>eg</a:t>
            </a:r>
            <a:r>
              <a:rPr lang="en-US" dirty="0" smtClean="0"/>
              <a:t> to click buttons</a:t>
            </a:r>
          </a:p>
          <a:p>
            <a:r>
              <a:rPr lang="en-US" dirty="0" smtClean="0"/>
              <a:t>XPaths can be arbitrarily complex</a:t>
            </a:r>
          </a:p>
          <a:p>
            <a:r>
              <a:rPr lang="en-US" dirty="0" smtClean="0"/>
              <a:t>You might need to traverse the same page in many different Selenium tests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use Sign Up page to first create a user </a:t>
            </a:r>
          </a:p>
          <a:p>
            <a:r>
              <a:rPr lang="en-US" dirty="0"/>
              <a:t>The HTML </a:t>
            </a:r>
            <a:r>
              <a:rPr lang="en-US" dirty="0" smtClean="0"/>
              <a:t>in a page can </a:t>
            </a:r>
            <a:r>
              <a:rPr lang="en-US" dirty="0"/>
              <a:t>change, and you </a:t>
            </a:r>
            <a:r>
              <a:rPr lang="en-US" dirty="0" smtClean="0"/>
              <a:t>do not want to have to update the XPath in </a:t>
            </a:r>
            <a:r>
              <a:rPr lang="en-US" i="1" dirty="0" smtClean="0"/>
              <a:t>every single </a:t>
            </a:r>
            <a:r>
              <a:rPr lang="en-US" dirty="0" smtClean="0"/>
              <a:t>Selenium test using such page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8955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 Object (PO)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2247" y="1825625"/>
            <a:ext cx="11676993" cy="4858954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A PO is a Java class used in testing to encapsulate all the actions you can do on a web page</a:t>
            </a:r>
          </a:p>
          <a:p>
            <a:r>
              <a:rPr lang="en-US" dirty="0" smtClean="0"/>
              <a:t>You will have a PO for each web page</a:t>
            </a:r>
          </a:p>
          <a:p>
            <a:r>
              <a:rPr lang="en-US" dirty="0" smtClean="0"/>
              <a:t>A PO can have methods like “</a:t>
            </a:r>
            <a:r>
              <a:rPr lang="en-US" i="1" dirty="0" err="1" smtClean="0"/>
              <a:t>clickLoginButton</a:t>
            </a:r>
            <a:r>
              <a:rPr lang="en-US" i="1" dirty="0" smtClean="0"/>
              <a:t>()</a:t>
            </a:r>
            <a:r>
              <a:rPr lang="en-US" dirty="0" smtClean="0"/>
              <a:t>”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he details of actually interacting with the DOM will be inside such PO method</a:t>
            </a:r>
          </a:p>
          <a:p>
            <a:r>
              <a:rPr lang="en-US" dirty="0" smtClean="0"/>
              <a:t>Selenium tests should not access the HTML/DOM directly, but rather just use the POs</a:t>
            </a:r>
          </a:p>
          <a:p>
            <a:r>
              <a:rPr lang="en-US" dirty="0" smtClean="0"/>
              <a:t>If a method in a PO represents a page transition (</a:t>
            </a:r>
            <a:r>
              <a:rPr lang="en-US" dirty="0" err="1" smtClean="0"/>
              <a:t>eg</a:t>
            </a:r>
            <a:r>
              <a:rPr lang="en-US" dirty="0" smtClean="0"/>
              <a:t>, clicking on a link), then such method should return the PO of the new page</a:t>
            </a:r>
          </a:p>
          <a:p>
            <a:r>
              <a:rPr lang="en-US" dirty="0" smtClean="0"/>
              <a:t>If the HTML of page change, you need to ONLY update its PO, and not the hundreds of Selenium tests using it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 smtClean="0"/>
              <a:t>It also makes the Selenium tests much easier to understand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614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 or System Tests???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523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tests to write?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5821" y="1825624"/>
            <a:ext cx="11571889" cy="4774873"/>
          </a:xfrm>
        </p:spPr>
        <p:txBody>
          <a:bodyPr/>
          <a:lstStyle/>
          <a:p>
            <a:r>
              <a:rPr lang="en-US" dirty="0" smtClean="0"/>
              <a:t>Should you just write unit tests?</a:t>
            </a:r>
          </a:p>
          <a:p>
            <a:r>
              <a:rPr lang="en-US" dirty="0" smtClean="0"/>
              <a:t>Or should you just write Selenium tests?</a:t>
            </a:r>
          </a:p>
          <a:p>
            <a:r>
              <a:rPr lang="en-US" dirty="0" smtClean="0"/>
              <a:t>A mix of both? </a:t>
            </a:r>
          </a:p>
          <a:p>
            <a:r>
              <a:rPr lang="en-US" dirty="0" smtClean="0"/>
              <a:t>Which tests are more useful?</a:t>
            </a:r>
          </a:p>
          <a:p>
            <a:r>
              <a:rPr lang="en-US" dirty="0" smtClean="0"/>
              <a:t>Which ones should you prioritize?</a:t>
            </a:r>
          </a:p>
          <a:p>
            <a:r>
              <a:rPr lang="en-US" dirty="0" smtClean="0"/>
              <a:t>When to decide that you have enough unit tests and should add more Selenium ones?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0660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Issues with </a:t>
            </a:r>
            <a:r>
              <a:rPr lang="en-US" dirty="0" smtClean="0"/>
              <a:t>Unit </a:t>
            </a:r>
            <a:r>
              <a:rPr lang="en-US" dirty="0"/>
              <a:t>Testing (UT)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5310" y="1825625"/>
            <a:ext cx="11038490" cy="4351338"/>
          </a:xfrm>
        </p:spPr>
        <p:txBody>
          <a:bodyPr/>
          <a:lstStyle/>
          <a:p>
            <a:r>
              <a:rPr lang="en-US" dirty="0"/>
              <a:t>A lot of code can be trivial (</a:t>
            </a:r>
            <a:r>
              <a:rPr lang="en-US" dirty="0" err="1"/>
              <a:t>eg</a:t>
            </a:r>
            <a:r>
              <a:rPr lang="en-US" dirty="0"/>
              <a:t> getters and setters). UT for them would be </a:t>
            </a:r>
            <a:r>
              <a:rPr lang="en-US" dirty="0" smtClean="0"/>
              <a:t>a waste </a:t>
            </a:r>
            <a:r>
              <a:rPr lang="en-US" dirty="0"/>
              <a:t>of time</a:t>
            </a:r>
          </a:p>
          <a:p>
            <a:r>
              <a:rPr lang="en-US" dirty="0"/>
              <a:t>When a class has complex dependencies to other classes (</a:t>
            </a:r>
            <a:r>
              <a:rPr lang="en-US" dirty="0" err="1"/>
              <a:t>eg</a:t>
            </a:r>
            <a:r>
              <a:rPr lang="en-US" dirty="0"/>
              <a:t>, inputs in constructors, like 5 other class instances), writing UT might be cumbersome</a:t>
            </a:r>
          </a:p>
          <a:p>
            <a:r>
              <a:rPr lang="en-US" dirty="0"/>
              <a:t>To test your whole system at UT level, you might need </a:t>
            </a:r>
            <a:r>
              <a:rPr lang="en-US" i="1" dirty="0"/>
              <a:t>thousands</a:t>
            </a:r>
            <a:r>
              <a:rPr lang="en-US" dirty="0"/>
              <a:t> </a:t>
            </a:r>
            <a:r>
              <a:rPr lang="en-US" dirty="0" smtClean="0"/>
              <a:t>and </a:t>
            </a:r>
            <a:r>
              <a:rPr lang="en-US" i="1" dirty="0" smtClean="0"/>
              <a:t>thousands</a:t>
            </a:r>
            <a:r>
              <a:rPr lang="en-US" dirty="0" smtClean="0"/>
              <a:t> of </a:t>
            </a:r>
            <a:r>
              <a:rPr lang="en-US" dirty="0"/>
              <a:t>tests… as each one may test very little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159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Issues With </a:t>
            </a:r>
            <a:r>
              <a:rPr lang="en-US" dirty="0" smtClean="0"/>
              <a:t>System </a:t>
            </a:r>
            <a:r>
              <a:rPr lang="en-US" dirty="0"/>
              <a:t>Testing (ST)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Usually </a:t>
            </a:r>
            <a:r>
              <a:rPr lang="en-US" b="1" dirty="0"/>
              <a:t>much</a:t>
            </a:r>
            <a:r>
              <a:rPr lang="en-US" dirty="0"/>
              <a:t> slower than UT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/>
              <a:t>, start a browser, </a:t>
            </a:r>
            <a:r>
              <a:rPr lang="en-US" dirty="0" smtClean="0"/>
              <a:t>then </a:t>
            </a:r>
            <a:r>
              <a:rPr lang="en-US" dirty="0"/>
              <a:t>start a server, click buttons on browser that send HTTP commands to the server,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If a ST fails, much more difficult to find out why, as much more code is executed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1669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UT or ST???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697" y="1825624"/>
            <a:ext cx="11771586" cy="4785383"/>
          </a:xfrm>
        </p:spPr>
        <p:txBody>
          <a:bodyPr/>
          <a:lstStyle/>
          <a:p>
            <a:r>
              <a:rPr lang="en-US" dirty="0"/>
              <a:t>Write UT for classes/functions </a:t>
            </a:r>
            <a:r>
              <a:rPr lang="en-US" b="1" dirty="0"/>
              <a:t>YOU</a:t>
            </a:r>
            <a:r>
              <a:rPr lang="en-US" dirty="0"/>
              <a:t> think are </a:t>
            </a:r>
            <a:r>
              <a:rPr lang="en-US" dirty="0" smtClean="0"/>
              <a:t>complex</a:t>
            </a:r>
          </a:p>
          <a:p>
            <a:pPr lvl="1"/>
            <a:r>
              <a:rPr lang="en-US" dirty="0" smtClean="0"/>
              <a:t>unit tests are easier to debug</a:t>
            </a:r>
            <a:endParaRPr lang="en-US" dirty="0"/>
          </a:p>
          <a:p>
            <a:r>
              <a:rPr lang="en-US" dirty="0"/>
              <a:t>Make sure to have ST for all the main functionalities of your </a:t>
            </a:r>
            <a:r>
              <a:rPr lang="en-US" dirty="0" smtClean="0"/>
              <a:t>system</a:t>
            </a:r>
          </a:p>
          <a:p>
            <a:pPr lvl="1"/>
            <a:r>
              <a:rPr lang="en-US" dirty="0" smtClean="0"/>
              <a:t>make sure main functionalities are working, and those will cover a lot of the basic code</a:t>
            </a:r>
            <a:endParaRPr lang="en-US" dirty="0"/>
          </a:p>
          <a:p>
            <a:r>
              <a:rPr lang="en-US" dirty="0" smtClean="0"/>
              <a:t>When </a:t>
            </a:r>
            <a:r>
              <a:rPr lang="en-US" dirty="0"/>
              <a:t>a ST fails due to bug, to help debugging start writing </a:t>
            </a:r>
            <a:r>
              <a:rPr lang="en-US" dirty="0" smtClean="0"/>
              <a:t>UT and integration tests </a:t>
            </a:r>
            <a:r>
              <a:rPr lang="en-US" dirty="0"/>
              <a:t>for related classes (if they have bugs, maybe they were not as easy as you thought…)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91221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as an 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186" y="1825625"/>
            <a:ext cx="11824138" cy="4869466"/>
          </a:xfrm>
        </p:spPr>
        <p:txBody>
          <a:bodyPr/>
          <a:lstStyle/>
          <a:p>
            <a:r>
              <a:rPr lang="en-US" dirty="0" smtClean="0"/>
              <a:t>Unfortunately, testing is more like </a:t>
            </a:r>
            <a:r>
              <a:rPr lang="en-US" i="1" dirty="0" smtClean="0"/>
              <a:t>art</a:t>
            </a:r>
            <a:r>
              <a:rPr lang="en-US" dirty="0" smtClean="0"/>
              <a:t> than </a:t>
            </a:r>
            <a:r>
              <a:rPr lang="en-US" i="1" dirty="0" smtClean="0"/>
              <a:t>science</a:t>
            </a:r>
          </a:p>
          <a:p>
            <a:r>
              <a:rPr lang="en-US" dirty="0" smtClean="0"/>
              <a:t>Usually just rules of thumbs, based on anecdotal experience</a:t>
            </a:r>
          </a:p>
          <a:p>
            <a:r>
              <a:rPr lang="en-US" dirty="0" smtClean="0"/>
              <a:t>There is some general consensus (e.g., testing is important), but no scientifically sound guidelines</a:t>
            </a:r>
          </a:p>
          <a:p>
            <a:r>
              <a:rPr lang="en-US" dirty="0" smtClean="0"/>
              <a:t>Example: typically, in literature many suggest to put more emphasis on unit tests (</a:t>
            </a:r>
            <a:r>
              <a:rPr lang="en-US" dirty="0" err="1" smtClean="0"/>
              <a:t>eg</a:t>
            </a:r>
            <a:r>
              <a:rPr lang="en-US" dirty="0" smtClean="0"/>
              <a:t> 90-95%), as quicker to run</a:t>
            </a:r>
            <a:r>
              <a:rPr lang="mr-IN" dirty="0" smtClean="0"/>
              <a:t>…</a:t>
            </a:r>
            <a:r>
              <a:rPr lang="en-US" dirty="0" smtClean="0"/>
              <a:t> </a:t>
            </a:r>
            <a:r>
              <a:rPr lang="en-US" i="1" dirty="0" smtClean="0"/>
              <a:t>but I disagree </a:t>
            </a:r>
            <a:r>
              <a:rPr lang="en-US" dirty="0" smtClean="0"/>
              <a:t>(at least in regards to enterprise applications, where I usually have mostly system and integration tests)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166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531" y="634067"/>
            <a:ext cx="10941423" cy="4282178"/>
          </a:xfrm>
        </p:spPr>
        <p:txBody>
          <a:bodyPr>
            <a:normAutofit/>
          </a:bodyPr>
          <a:lstStyle/>
          <a:p>
            <a:r>
              <a:rPr lang="en-US" altLang="en-US" sz="5400" dirty="0"/>
              <a:t>Are software applications doing what are they supposed to do?</a:t>
            </a:r>
            <a:br>
              <a:rPr lang="en-US" altLang="en-US" sz="5400" dirty="0"/>
            </a:b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7871465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Mocking Frameworks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145" y="1815115"/>
            <a:ext cx="11950262" cy="490099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Writing unit tests have challenges, especially when dealing with external dependencies</a:t>
            </a:r>
          </a:p>
          <a:p>
            <a:r>
              <a:rPr lang="en-US" dirty="0" smtClean="0"/>
              <a:t>Example: how to </a:t>
            </a:r>
            <a:r>
              <a:rPr lang="en-US" i="1" dirty="0" smtClean="0"/>
              <a:t>unit</a:t>
            </a:r>
            <a:r>
              <a:rPr lang="en-US" dirty="0" smtClean="0"/>
              <a:t> test a class interacting with a database?</a:t>
            </a:r>
          </a:p>
          <a:p>
            <a:pPr lvl="1"/>
            <a:r>
              <a:rPr lang="en-US" dirty="0" smtClean="0"/>
              <a:t>Note: the tests you have seen so far on databases are </a:t>
            </a:r>
            <a:r>
              <a:rPr lang="en-US" i="1" dirty="0" smtClean="0"/>
              <a:t>integration</a:t>
            </a:r>
            <a:r>
              <a:rPr lang="en-US" dirty="0" smtClean="0"/>
              <a:t> tests, as we do start a database (</a:t>
            </a:r>
            <a:r>
              <a:rPr lang="en-US" dirty="0" err="1" smtClean="0"/>
              <a:t>eg</a:t>
            </a:r>
            <a:r>
              <a:rPr lang="en-US" dirty="0" smtClean="0"/>
              <a:t> H2) and also a container (JEE/Spring)</a:t>
            </a:r>
          </a:p>
          <a:p>
            <a:r>
              <a:rPr lang="en-US" dirty="0" smtClean="0"/>
              <a:t>To overcome such issues, there are testing frameworks like </a:t>
            </a:r>
            <a:r>
              <a:rPr lang="en-US" i="1" dirty="0" err="1" smtClean="0"/>
              <a:t>Mockito</a:t>
            </a:r>
            <a:r>
              <a:rPr lang="en-US" dirty="0" smtClean="0"/>
              <a:t> that allows you to mock dependencies</a:t>
            </a:r>
          </a:p>
          <a:p>
            <a:r>
              <a:rPr lang="en-US" dirty="0" smtClean="0"/>
              <a:t>Such mocking frameworks are relatively popular, </a:t>
            </a:r>
            <a:r>
              <a:rPr lang="en-US" i="1" dirty="0" smtClean="0"/>
              <a:t>but I do not like them </a:t>
            </a:r>
            <a:r>
              <a:rPr lang="en-US" dirty="0" smtClean="0"/>
              <a:t>(at least in the context of enterprise applications)</a:t>
            </a:r>
            <a:endParaRPr lang="en-US" i="1" dirty="0" smtClean="0"/>
          </a:p>
          <a:p>
            <a:pPr lvl="1"/>
            <a:r>
              <a:rPr lang="en-US" dirty="0" smtClean="0"/>
              <a:t>tests often become </a:t>
            </a:r>
            <a:r>
              <a:rPr lang="en-US" i="1" dirty="0" smtClean="0"/>
              <a:t>brittle, </a:t>
            </a:r>
            <a:r>
              <a:rPr lang="en-US" dirty="0" smtClean="0"/>
              <a:t>and harder to maintain</a:t>
            </a:r>
          </a:p>
          <a:p>
            <a:pPr lvl="1"/>
            <a:r>
              <a:rPr lang="en-US" dirty="0" smtClean="0"/>
              <a:t>tests check your assumptions on the external dependencies, which could be wrong, </a:t>
            </a:r>
            <a:r>
              <a:rPr lang="en-US" dirty="0" err="1" smtClean="0"/>
              <a:t>ie</a:t>
            </a:r>
            <a:r>
              <a:rPr lang="en-US" dirty="0" smtClean="0"/>
              <a:t> you are not testing the “real”</a:t>
            </a:r>
            <a:r>
              <a:rPr lang="en-US" dirty="0"/>
              <a:t> </a:t>
            </a:r>
            <a:r>
              <a:rPr lang="en-US" dirty="0" smtClean="0"/>
              <a:t>thing any more</a:t>
            </a:r>
            <a:r>
              <a:rPr lang="mr-IN" dirty="0" smtClean="0"/>
              <a:t>…</a:t>
            </a:r>
            <a:endParaRPr lang="en-US" dirty="0" smtClean="0"/>
          </a:p>
          <a:p>
            <a:pPr lvl="1"/>
            <a:r>
              <a:rPr lang="en-US" dirty="0"/>
              <a:t>j</a:t>
            </a:r>
            <a:r>
              <a:rPr lang="en-US" dirty="0" smtClean="0"/>
              <a:t>ust better to write more integration/system tests</a:t>
            </a:r>
            <a:r>
              <a:rPr lang="mr-IN" dirty="0" smtClean="0"/>
              <a:t>…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3149875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Coverage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81253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Many Tests?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717" y="1825625"/>
            <a:ext cx="11761076" cy="4900996"/>
          </a:xfrm>
        </p:spPr>
        <p:txBody>
          <a:bodyPr/>
          <a:lstStyle/>
          <a:p>
            <a:r>
              <a:rPr lang="en-US" dirty="0" smtClean="0"/>
              <a:t>How many tests should you write?</a:t>
            </a:r>
          </a:p>
          <a:p>
            <a:r>
              <a:rPr lang="en-US" dirty="0" smtClean="0"/>
              <a:t>As many as you can?</a:t>
            </a:r>
          </a:p>
          <a:p>
            <a:r>
              <a:rPr lang="en-US" dirty="0" smtClean="0"/>
              <a:t>When can you say you have enough tests?</a:t>
            </a:r>
          </a:p>
          <a:p>
            <a:r>
              <a:rPr lang="en-US" dirty="0" smtClean="0"/>
              <a:t>When can you say you really need to write more tests?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00659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Coverage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185" y="1825625"/>
            <a:ext cx="11803117" cy="4911506"/>
          </a:xfrm>
        </p:spPr>
        <p:txBody>
          <a:bodyPr/>
          <a:lstStyle/>
          <a:p>
            <a:r>
              <a:rPr lang="en-US" dirty="0" smtClean="0"/>
              <a:t>When running tests, automatically check which part of the code has been executed</a:t>
            </a:r>
          </a:p>
          <a:p>
            <a:r>
              <a:rPr lang="en-US" i="1" dirty="0" smtClean="0"/>
              <a:t>A line that is not executed by any test might have a bug, and the tests would not find it</a:t>
            </a:r>
          </a:p>
          <a:p>
            <a:r>
              <a:rPr lang="en-US" dirty="0" smtClean="0"/>
              <a:t>You can calculate </a:t>
            </a:r>
            <a:r>
              <a:rPr lang="en-US" i="1" dirty="0" smtClean="0"/>
              <a:t>coverage</a:t>
            </a:r>
            <a:r>
              <a:rPr lang="en-US" dirty="0" smtClean="0"/>
              <a:t> as percentage of statements executed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 160 covered lines out of 200 is a 80% line coverage</a:t>
            </a:r>
          </a:p>
          <a:p>
            <a:r>
              <a:rPr lang="en-US" dirty="0" smtClean="0"/>
              <a:t>Note: there are more sophisticated coverage criteria, but </a:t>
            </a:r>
            <a:r>
              <a:rPr lang="en-US" i="1" dirty="0" smtClean="0"/>
              <a:t>statement coverage </a:t>
            </a:r>
            <a:r>
              <a:rPr lang="en-US" dirty="0" smtClean="0"/>
              <a:t>is the most used/known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41924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185" y="1825625"/>
            <a:ext cx="11792607" cy="493252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Code coverage does NOT tell you if you have good tests, but rather if you need more</a:t>
            </a:r>
          </a:p>
          <a:p>
            <a:r>
              <a:rPr lang="en-US" dirty="0" smtClean="0"/>
              <a:t>100% code coverage? You might still have plenty of bugs</a:t>
            </a:r>
          </a:p>
          <a:p>
            <a:pPr lvl="1"/>
            <a:r>
              <a:rPr lang="en-US" dirty="0" smtClean="0"/>
              <a:t>not all bugs lead the application to crash</a:t>
            </a:r>
          </a:p>
          <a:p>
            <a:r>
              <a:rPr lang="en-US" dirty="0" smtClean="0"/>
              <a:t>15% code coverage? Your test suites really suck, go and write more tests</a:t>
            </a:r>
          </a:p>
          <a:p>
            <a:r>
              <a:rPr lang="en-US" dirty="0" smtClean="0"/>
              <a:t>Usually trying to have code coverage between 50% and 80%</a:t>
            </a:r>
          </a:p>
          <a:p>
            <a:r>
              <a:rPr lang="en-US" dirty="0" smtClean="0"/>
              <a:t>100% is often impractical</a:t>
            </a:r>
          </a:p>
          <a:p>
            <a:pPr lvl="1"/>
            <a:r>
              <a:rPr lang="en-US" dirty="0" smtClean="0"/>
              <a:t>Dead code, defensive programming, etc.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44836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Economy of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185" y="1825624"/>
            <a:ext cx="11803117" cy="4911507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Customers buy (software) products, they do not give a </a:t>
            </a:r>
            <a:r>
              <a:rPr lang="en-US" i="1" dirty="0" smtClean="0"/>
              <a:t>damn</a:t>
            </a:r>
            <a:r>
              <a:rPr lang="en-US" dirty="0" smtClean="0"/>
              <a:t> about the test cases</a:t>
            </a:r>
          </a:p>
          <a:p>
            <a:r>
              <a:rPr lang="en-US" dirty="0" smtClean="0"/>
              <a:t>The income in a company (can) come from the software, whereas </a:t>
            </a:r>
            <a:r>
              <a:rPr lang="en-US" i="1" dirty="0" smtClean="0"/>
              <a:t>testing is a cost</a:t>
            </a:r>
            <a:endParaRPr lang="en-US" dirty="0" smtClean="0"/>
          </a:p>
          <a:p>
            <a:r>
              <a:rPr lang="en-US" dirty="0" smtClean="0"/>
              <a:t>Each time an employee writes a test, that is time taken away from writing new features that the customer wants</a:t>
            </a:r>
          </a:p>
          <a:p>
            <a:r>
              <a:rPr lang="en-US" dirty="0" smtClean="0"/>
              <a:t>But customers do not like </a:t>
            </a:r>
            <a:r>
              <a:rPr lang="en-US" i="1" dirty="0" smtClean="0"/>
              <a:t>defective</a:t>
            </a:r>
            <a:r>
              <a:rPr lang="en-US" dirty="0" smtClean="0"/>
              <a:t> products</a:t>
            </a:r>
            <a:r>
              <a:rPr lang="mr-IN" dirty="0" smtClean="0"/>
              <a:t>…</a:t>
            </a:r>
            <a:r>
              <a:rPr lang="en-US" dirty="0" smtClean="0"/>
              <a:t> </a:t>
            </a:r>
          </a:p>
          <a:p>
            <a:r>
              <a:rPr lang="en-US" dirty="0" smtClean="0"/>
              <a:t>The more time/resources you invest in testing, the lower the </a:t>
            </a:r>
            <a:r>
              <a:rPr lang="en-US" i="1" dirty="0" smtClean="0"/>
              <a:t>risk </a:t>
            </a:r>
            <a:r>
              <a:rPr lang="en-US" dirty="0" smtClean="0"/>
              <a:t>of having defects</a:t>
            </a:r>
          </a:p>
          <a:p>
            <a:r>
              <a:rPr lang="en-US" dirty="0" smtClean="0"/>
              <a:t>The right balance depends on the economical cost of having bugs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recall difference between video-games and software for banks</a:t>
            </a:r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7347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Student Projects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738" y="1825624"/>
            <a:ext cx="11719034" cy="4890485"/>
          </a:xfrm>
        </p:spPr>
        <p:txBody>
          <a:bodyPr/>
          <a:lstStyle/>
          <a:p>
            <a:r>
              <a:rPr lang="en-US" dirty="0" smtClean="0"/>
              <a:t>Given X amount of time, should you implement another feature to try to get a better grade?</a:t>
            </a:r>
          </a:p>
          <a:p>
            <a:r>
              <a:rPr lang="en-US" dirty="0" smtClean="0"/>
              <a:t>Or rather spend such time in testing your code, to avoid bugs that crash your application and possibly reduce your grade?  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you give a demo during an exam, and your application crash in front of the examiners</a:t>
            </a:r>
            <a:r>
              <a:rPr lang="mr-IN" dirty="0" smtClean="0"/>
              <a:t>…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4944728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Coverage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4289" y="1825624"/>
            <a:ext cx="11634951" cy="4858955"/>
          </a:xfrm>
        </p:spPr>
        <p:txBody>
          <a:bodyPr/>
          <a:lstStyle/>
          <a:p>
            <a:r>
              <a:rPr lang="en-US" dirty="0" smtClean="0"/>
              <a:t>The main tool to calculate code coverage in Java is </a:t>
            </a:r>
            <a:r>
              <a:rPr lang="en-US" i="1" dirty="0" err="1" smtClean="0"/>
              <a:t>JaCoCo</a:t>
            </a:r>
            <a:endParaRPr lang="en-US" i="1" dirty="0" smtClean="0"/>
          </a:p>
          <a:p>
            <a:pPr lvl="1"/>
            <a:r>
              <a:rPr lang="en-US" dirty="0" err="1" smtClean="0"/>
              <a:t>JaCoCo</a:t>
            </a:r>
            <a:r>
              <a:rPr lang="en-US" dirty="0" smtClean="0"/>
              <a:t> stands for “Java Code Coverage”</a:t>
            </a:r>
          </a:p>
          <a:p>
            <a:r>
              <a:rPr lang="en-US" dirty="0" smtClean="0"/>
              <a:t>Can be easily activated via a Maven plugin</a:t>
            </a:r>
          </a:p>
          <a:p>
            <a:r>
              <a:rPr lang="en-US" dirty="0" smtClean="0"/>
              <a:t>No need to do any change in your tests</a:t>
            </a:r>
          </a:p>
          <a:p>
            <a:r>
              <a:rPr lang="en-US" dirty="0" smtClean="0"/>
              <a:t>Will generate a report at the end of the build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a web page</a:t>
            </a:r>
          </a:p>
          <a:p>
            <a:r>
              <a:rPr lang="en-US" dirty="0" smtClean="0"/>
              <a:t>Note: IDEs like IntelliJ also have their internal tools to measure coverage when your run 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6667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9186" y="263196"/>
            <a:ext cx="11790598" cy="296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26320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145" y="1825625"/>
            <a:ext cx="11855669" cy="4890485"/>
          </a:xfrm>
        </p:spPr>
        <p:txBody>
          <a:bodyPr/>
          <a:lstStyle/>
          <a:p>
            <a:r>
              <a:rPr lang="en-US" dirty="0" smtClean="0"/>
              <a:t>How can a tool like </a:t>
            </a:r>
            <a:r>
              <a:rPr lang="en-US" dirty="0" err="1" smtClean="0"/>
              <a:t>JaCoCo</a:t>
            </a:r>
            <a:r>
              <a:rPr lang="en-US" dirty="0" smtClean="0"/>
              <a:t> measure coverage?</a:t>
            </a:r>
          </a:p>
          <a:p>
            <a:r>
              <a:rPr lang="en-US" dirty="0" smtClean="0"/>
              <a:t>When a class is executed, its </a:t>
            </a:r>
            <a:r>
              <a:rPr lang="en-US" i="1" dirty="0" smtClean="0"/>
              <a:t>bytecode </a:t>
            </a:r>
            <a:r>
              <a:rPr lang="en-US" dirty="0" smtClean="0"/>
              <a:t>in the “.class” file is loaded into the JVM by the so called </a:t>
            </a:r>
            <a:r>
              <a:rPr lang="en-US" i="1" dirty="0" smtClean="0"/>
              <a:t>Class Loaders</a:t>
            </a:r>
          </a:p>
          <a:p>
            <a:r>
              <a:rPr lang="en-US" dirty="0" smtClean="0"/>
              <a:t>Code coverage tools </a:t>
            </a:r>
            <a:r>
              <a:rPr lang="en-US" i="1" dirty="0" smtClean="0"/>
              <a:t>intercept</a:t>
            </a:r>
            <a:r>
              <a:rPr lang="en-US" dirty="0" smtClean="0"/>
              <a:t> the loading of bytecode, and modify it on the fly</a:t>
            </a:r>
          </a:p>
          <a:p>
            <a:r>
              <a:rPr lang="en-US" dirty="0" smtClean="0"/>
              <a:t>The modifications do add </a:t>
            </a:r>
            <a:r>
              <a:rPr lang="en-US" i="1" dirty="0" smtClean="0"/>
              <a:t>probes, </a:t>
            </a:r>
            <a:r>
              <a:rPr lang="en-US" dirty="0" err="1" smtClean="0"/>
              <a:t>eg</a:t>
            </a:r>
            <a:r>
              <a:rPr lang="en-US" dirty="0" smtClean="0"/>
              <a:t> method calls after each statement to monitor if such statement is executed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33019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sz="6000" dirty="0"/>
              <a:t>Ariane</a:t>
            </a:r>
            <a:r>
              <a:rPr lang="en-US" altLang="en-US" dirty="0"/>
              <a:t> 5 – ESA</a:t>
            </a:r>
            <a:endParaRPr lang="en-US" dirty="0"/>
          </a:p>
        </p:txBody>
      </p:sp>
      <p:pic>
        <p:nvPicPr>
          <p:cNvPr id="4" name="Picture 1027" descr="501imag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97498" y="3892550"/>
            <a:ext cx="2482850" cy="2736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661797" y="2375983"/>
            <a:ext cx="6692003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US" altLang="en-US" sz="3200" dirty="0">
                <a:latin typeface="Arial" charset="0"/>
              </a:rPr>
              <a:t>On June 4, 1996, the flight of the Ariane 5 launcher</a:t>
            </a:r>
            <a:r>
              <a:rPr lang="en-US" altLang="en-US" sz="3200" dirty="0">
                <a:solidFill>
                  <a:srgbClr val="663300"/>
                </a:solidFill>
                <a:latin typeface="Arial" charset="0"/>
              </a:rPr>
              <a:t> ended in a failure</a:t>
            </a:r>
            <a:r>
              <a:rPr lang="en-US" altLang="en-US" sz="3200" dirty="0" smtClean="0">
                <a:latin typeface="Arial" charset="0"/>
              </a:rPr>
              <a:t>.</a:t>
            </a:r>
          </a:p>
          <a:p>
            <a:endParaRPr lang="en-US" altLang="en-US" sz="3200" dirty="0">
              <a:latin typeface="Arial" charset="0"/>
            </a:endParaRPr>
          </a:p>
          <a:p>
            <a:r>
              <a:rPr lang="en-US" altLang="en-US" sz="3200" dirty="0" smtClean="0">
                <a:latin typeface="Arial" charset="0"/>
              </a:rPr>
              <a:t>$500 millions in cost</a:t>
            </a:r>
            <a:endParaRPr lang="en-US" altLang="en-US" sz="3200" dirty="0">
              <a:latin typeface="Arial" charset="0"/>
            </a:endParaRPr>
          </a:p>
          <a:p>
            <a:endParaRPr lang="en-US" altLang="en-US" sz="3200" dirty="0">
              <a:latin typeface="Arial" charset="0"/>
            </a:endParaRPr>
          </a:p>
          <a:p>
            <a:r>
              <a:rPr lang="en-US" altLang="en-US" sz="3200" b="1" dirty="0">
                <a:latin typeface="Arial" charset="0"/>
              </a:rPr>
              <a:t>Software bug</a:t>
            </a:r>
          </a:p>
        </p:txBody>
      </p:sp>
      <p:pic>
        <p:nvPicPr>
          <p:cNvPr id="6" name="Picture 5" descr="challenge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05460" y="1690688"/>
            <a:ext cx="2265363" cy="1966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4016339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> Repository Modules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72740"/>
          </a:xfrm>
        </p:spPr>
        <p:txBody>
          <a:bodyPr>
            <a:normAutofit lnSpcReduction="10000"/>
          </a:bodyPr>
          <a:lstStyle/>
          <a:p>
            <a:r>
              <a:rPr lang="en-US" i="1" dirty="0" smtClean="0"/>
              <a:t>NOTE: most of the explanations will be directly in the code as comments, and not here in the slides</a:t>
            </a:r>
          </a:p>
          <a:p>
            <a:r>
              <a:rPr lang="en-US" b="1" dirty="0" smtClean="0"/>
              <a:t>intro/spring/testing/selenium/</a:t>
            </a:r>
            <a:r>
              <a:rPr lang="en-US" b="1" dirty="0" err="1" smtClean="0"/>
              <a:t>jsf</a:t>
            </a:r>
            <a:r>
              <a:rPr lang="en-US" b="1" dirty="0" smtClean="0"/>
              <a:t>-tests</a:t>
            </a:r>
          </a:p>
          <a:p>
            <a:r>
              <a:rPr lang="en-US" b="1" dirty="0" err="1" smtClean="0"/>
              <a:t>misc</a:t>
            </a:r>
            <a:r>
              <a:rPr lang="en-US" b="1" dirty="0" smtClean="0"/>
              <a:t>/test-</a:t>
            </a:r>
            <a:r>
              <a:rPr lang="en-US" b="1" dirty="0" err="1" smtClean="0"/>
              <a:t>utils</a:t>
            </a:r>
            <a:endParaRPr lang="en-US" b="1" dirty="0" smtClean="0"/>
          </a:p>
          <a:p>
            <a:r>
              <a:rPr lang="en-US" b="1" dirty="0" smtClean="0"/>
              <a:t>intro/spring/testing/selenium/crawler</a:t>
            </a:r>
          </a:p>
          <a:p>
            <a:r>
              <a:rPr lang="en-US" b="1" dirty="0"/>
              <a:t>i</a:t>
            </a:r>
            <a:r>
              <a:rPr lang="en-US" b="1" dirty="0" smtClean="0"/>
              <a:t>ntro/spring/testing/mocking</a:t>
            </a:r>
            <a:endParaRPr lang="en-US" b="1" dirty="0"/>
          </a:p>
          <a:p>
            <a:r>
              <a:rPr lang="en-US" b="1" dirty="0" smtClean="0"/>
              <a:t>intro/spring/testing/coverage/</a:t>
            </a:r>
            <a:r>
              <a:rPr lang="en-US" b="1" dirty="0" err="1" smtClean="0"/>
              <a:t>jacoco</a:t>
            </a:r>
            <a:endParaRPr lang="en-US" b="1" dirty="0"/>
          </a:p>
          <a:p>
            <a:r>
              <a:rPr lang="en-US" b="1" dirty="0" smtClean="0"/>
              <a:t>intro/spring/testing/coverage/instrumentation</a:t>
            </a:r>
            <a:endParaRPr lang="en-US" dirty="0" smtClean="0"/>
          </a:p>
          <a:p>
            <a:r>
              <a:rPr lang="en-US" dirty="0" smtClean="0"/>
              <a:t>Exercises for Lesson 09 (see documentation)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32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dirty="0" smtClean="0"/>
              <a:t> </a:t>
            </a:r>
            <a:r>
              <a:rPr lang="en-US" altLang="en-US" dirty="0" smtClean="0"/>
              <a:t>Fatal Therac-25 </a:t>
            </a:r>
            <a:r>
              <a:rPr lang="en-US" altLang="en-US" dirty="0"/>
              <a:t>Radiation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23937"/>
          </a:xfrm>
        </p:spPr>
        <p:txBody>
          <a:bodyPr/>
          <a:lstStyle/>
          <a:p>
            <a:pPr marL="0" indent="0">
              <a:buNone/>
            </a:pPr>
            <a:r>
              <a:rPr lang="en-US" altLang="en-US"/>
              <a:t>1986, Texas, person died</a:t>
            </a:r>
          </a:p>
          <a:p>
            <a:endParaRPr lang="en-US" dirty="0"/>
          </a:p>
        </p:txBody>
      </p:sp>
      <p:pic>
        <p:nvPicPr>
          <p:cNvPr id="4" name="Picture 1028" descr="Clinac-2300CD-w-PV-&amp;-peo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36259" y="2684499"/>
            <a:ext cx="5380616" cy="38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91088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chemeClr val="tx2"/>
                </a:solidFill>
                <a:latin typeface="Times New Roman" charset="0"/>
              </a:rPr>
              <a:t>Power Shutdown in </a:t>
            </a:r>
            <a:r>
              <a:rPr lang="en-US" altLang="en-US" dirty="0" smtClean="0">
                <a:solidFill>
                  <a:schemeClr val="tx2"/>
                </a:solidFill>
                <a:latin typeface="Times New Roman" charset="0"/>
              </a:rPr>
              <a:t>2003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59391"/>
          </a:xfrm>
        </p:spPr>
        <p:txBody>
          <a:bodyPr/>
          <a:lstStyle/>
          <a:p>
            <a:pPr marL="0" indent="0">
              <a:buNone/>
            </a:pPr>
            <a:r>
              <a:rPr lang="en-US" altLang="en-US" dirty="0">
                <a:solidFill>
                  <a:schemeClr val="tx2"/>
                </a:solidFill>
                <a:latin typeface="Times New Roman" charset="0"/>
              </a:rPr>
              <a:t>Nearly 50 </a:t>
            </a:r>
            <a:r>
              <a:rPr lang="en-US" altLang="en-US" dirty="0" smtClean="0">
                <a:solidFill>
                  <a:schemeClr val="tx2"/>
                </a:solidFill>
                <a:latin typeface="Times New Roman" charset="0"/>
              </a:rPr>
              <a:t>million people </a:t>
            </a:r>
            <a:r>
              <a:rPr lang="en-US" altLang="en-US" dirty="0">
                <a:solidFill>
                  <a:schemeClr val="tx2"/>
                </a:solidFill>
                <a:latin typeface="Times New Roman" charset="0"/>
              </a:rPr>
              <a:t>affected in Canada/US</a:t>
            </a:r>
            <a:endParaRPr lang="en-US" altLang="en-US" sz="2400" dirty="0">
              <a:solidFill>
                <a:schemeClr val="tx2"/>
              </a:solidFill>
              <a:latin typeface="Times New Roman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44284" y="2619953"/>
            <a:ext cx="5503432" cy="4127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94732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761" y="195193"/>
            <a:ext cx="11111039" cy="1325563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2010, Toyota, bug in braking </a:t>
            </a:r>
            <a:r>
              <a:rPr lang="en-US" altLang="en-US" dirty="0" smtClean="0"/>
              <a:t>system, recalled </a:t>
            </a:r>
            <a:r>
              <a:rPr lang="en-US" dirty="0" smtClean="0"/>
              <a:t>436,000 vehicles…</a:t>
            </a:r>
            <a:endParaRPr lang="en-US" dirty="0"/>
          </a:p>
        </p:txBody>
      </p:sp>
      <p:pic>
        <p:nvPicPr>
          <p:cNvPr id="4" name="Content Placeholder 3" descr="toyota-prius-hybrid_4.jp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2962" r="-12962"/>
          <a:stretch>
            <a:fillRect/>
          </a:stretch>
        </p:blipFill>
        <p:spPr>
          <a:xfrm>
            <a:off x="1866900" y="1914861"/>
            <a:ext cx="8458200" cy="4478338"/>
          </a:xfrm>
        </p:spPr>
      </p:pic>
    </p:spTree>
    <p:extLst>
      <p:ext uri="{BB962C8B-B14F-4D97-AF65-F5344CB8AC3E}">
        <p14:creationId xmlns:p14="http://schemas.microsoft.com/office/powerpoint/2010/main" val="10354189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7078</TotalTime>
  <Words>3263</Words>
  <Application>Microsoft Office PowerPoint</Application>
  <PresentationFormat>Widescreen</PresentationFormat>
  <Paragraphs>414</Paragraphs>
  <Slides>60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7" baseType="lpstr">
      <vt:lpstr>ＭＳ Ｐゴシック</vt:lpstr>
      <vt:lpstr>Arial</vt:lpstr>
      <vt:lpstr>Calibri</vt:lpstr>
      <vt:lpstr>Calibri Light</vt:lpstr>
      <vt:lpstr>Mangal</vt:lpstr>
      <vt:lpstr>Times New Roman</vt:lpstr>
      <vt:lpstr>Office Theme</vt:lpstr>
      <vt:lpstr>Enterprise Programmering 1  Lesson 09: Selenium and JaCoCo</vt:lpstr>
      <vt:lpstr>About these slides</vt:lpstr>
      <vt:lpstr>Software Testing</vt:lpstr>
      <vt:lpstr>PowerPoint Presentation</vt:lpstr>
      <vt:lpstr>Are software applications doing what are they supposed to do? </vt:lpstr>
      <vt:lpstr>Ariane 5 – ESA</vt:lpstr>
      <vt:lpstr> Fatal Therac-25 Radiation</vt:lpstr>
      <vt:lpstr>Power Shutdown in 2003</vt:lpstr>
      <vt:lpstr>2010, Toyota, bug in braking system, recalled 436,000 vehicles…</vt:lpstr>
      <vt:lpstr>Knight Capital Group 2012</vt:lpstr>
      <vt:lpstr>And I could go on the whole day…</vt:lpstr>
      <vt:lpstr>Why??? A common problem… no tests!</vt:lpstr>
      <vt:lpstr>Software Testing</vt:lpstr>
      <vt:lpstr>Manual Testing</vt:lpstr>
      <vt:lpstr>Problems of Manual Testing</vt:lpstr>
      <vt:lpstr>Beta Testing</vt:lpstr>
      <vt:lpstr>Testing Depends on Context</vt:lpstr>
      <vt:lpstr>Automated Testing</vt:lpstr>
      <vt:lpstr>Kinds of Testing</vt:lpstr>
      <vt:lpstr>Running Tests in Java</vt:lpstr>
      <vt:lpstr>Maven and Tests</vt:lpstr>
      <vt:lpstr>When to use “*IT.java”</vt:lpstr>
      <vt:lpstr>Selenium</vt:lpstr>
      <vt:lpstr>Selenium</vt:lpstr>
      <vt:lpstr>Selenium Requirements</vt:lpstr>
      <vt:lpstr>HTML Interactions</vt:lpstr>
      <vt:lpstr>XPath</vt:lpstr>
      <vt:lpstr>PowerPoint Presentation</vt:lpstr>
      <vt:lpstr>PowerPoint Presentation</vt:lpstr>
      <vt:lpstr>XPath: Path Expressions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XPath: Predicates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Maintenance</vt:lpstr>
      <vt:lpstr>Page Object (PO)</vt:lpstr>
      <vt:lpstr>Unit or System Tests???</vt:lpstr>
      <vt:lpstr>Which tests to write?</vt:lpstr>
      <vt:lpstr>Issues with Unit Testing (UT)</vt:lpstr>
      <vt:lpstr>Issues With System Testing (ST)</vt:lpstr>
      <vt:lpstr>So, UT or ST???</vt:lpstr>
      <vt:lpstr>Testing as an Art</vt:lpstr>
      <vt:lpstr>Mocking Frameworks</vt:lpstr>
      <vt:lpstr>Code Coverage</vt:lpstr>
      <vt:lpstr>How Many Tests?</vt:lpstr>
      <vt:lpstr>Code Coverage</vt:lpstr>
      <vt:lpstr>Limitations</vt:lpstr>
      <vt:lpstr>Economy of Testing</vt:lpstr>
      <vt:lpstr>Example: Student Projects </vt:lpstr>
      <vt:lpstr>Measuring Coverage</vt:lpstr>
      <vt:lpstr>PowerPoint Presentation</vt:lpstr>
      <vt:lpstr>Instrumentation</vt:lpstr>
      <vt:lpstr>Git Repository Modules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Andrea Arcuri</dc:creator>
  <cp:lastModifiedBy>Andrea Arcuri</cp:lastModifiedBy>
  <cp:revision>380</cp:revision>
  <cp:lastPrinted>2017-12-21T12:07:11Z</cp:lastPrinted>
  <dcterms:created xsi:type="dcterms:W3CDTF">2017-12-10T14:32:25Z</dcterms:created>
  <dcterms:modified xsi:type="dcterms:W3CDTF">2018-11-28T12:34:00Z</dcterms:modified>
</cp:coreProperties>
</file>

<file path=docProps/thumbnail.jpeg>
</file>